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8"/>
  </p:notesMasterIdLst>
  <p:handoutMasterIdLst>
    <p:handoutMasterId r:id="rId139"/>
  </p:handoutMasterIdLst>
  <p:sldIdLst>
    <p:sldId id="263" r:id="rId4"/>
    <p:sldId id="272" r:id="rId5"/>
    <p:sldId id="333" r:id="rId6"/>
    <p:sldId id="350" r:id="rId7"/>
    <p:sldId id="264" r:id="rId8"/>
    <p:sldId id="321" r:id="rId9"/>
    <p:sldId id="284" r:id="rId10"/>
    <p:sldId id="285" r:id="rId11"/>
    <p:sldId id="290" r:id="rId12"/>
    <p:sldId id="287" r:id="rId13"/>
    <p:sldId id="381" r:id="rId14"/>
    <p:sldId id="274" r:id="rId15"/>
    <p:sldId id="302" r:id="rId16"/>
    <p:sldId id="337" r:id="rId17"/>
    <p:sldId id="336" r:id="rId18"/>
    <p:sldId id="314" r:id="rId19"/>
    <p:sldId id="334" r:id="rId20"/>
    <p:sldId id="317" r:id="rId21"/>
    <p:sldId id="318" r:id="rId22"/>
    <p:sldId id="393" r:id="rId23"/>
    <p:sldId id="394" r:id="rId24"/>
    <p:sldId id="382" r:id="rId25"/>
    <p:sldId id="289" r:id="rId26"/>
    <p:sldId id="395" r:id="rId27"/>
    <p:sldId id="380" r:id="rId28"/>
    <p:sldId id="267" r:id="rId29"/>
    <p:sldId id="383" r:id="rId30"/>
    <p:sldId id="396" r:id="rId31"/>
    <p:sldId id="324" r:id="rId32"/>
    <p:sldId id="293" r:id="rId33"/>
    <p:sldId id="325" r:id="rId34"/>
    <p:sldId id="326" r:id="rId35"/>
    <p:sldId id="413" r:id="rId36"/>
    <p:sldId id="327" r:id="rId37"/>
    <p:sldId id="329" r:id="rId38"/>
    <p:sldId id="330" r:id="rId39"/>
    <p:sldId id="331" r:id="rId40"/>
    <p:sldId id="406" r:id="rId41"/>
    <p:sldId id="335" r:id="rId42"/>
    <p:sldId id="414" r:id="rId43"/>
    <p:sldId id="417" r:id="rId44"/>
    <p:sldId id="294" r:id="rId45"/>
    <p:sldId id="295" r:id="rId46"/>
    <p:sldId id="339" r:id="rId47"/>
    <p:sldId id="340" r:id="rId48"/>
    <p:sldId id="341" r:id="rId49"/>
    <p:sldId id="416" r:id="rId50"/>
    <p:sldId id="268" r:id="rId51"/>
    <p:sldId id="418" r:id="rId52"/>
    <p:sldId id="419" r:id="rId53"/>
    <p:sldId id="420" r:id="rId54"/>
    <p:sldId id="398" r:id="rId55"/>
    <p:sldId id="415" r:id="rId56"/>
    <p:sldId id="280" r:id="rId57"/>
    <p:sldId id="323" r:id="rId58"/>
    <p:sldId id="296" r:id="rId59"/>
    <p:sldId id="310" r:id="rId60"/>
    <p:sldId id="304" r:id="rId61"/>
    <p:sldId id="338" r:id="rId62"/>
    <p:sldId id="342" r:id="rId63"/>
    <p:sldId id="399" r:id="rId64"/>
    <p:sldId id="400" r:id="rId65"/>
    <p:sldId id="401" r:id="rId66"/>
    <p:sldId id="404" r:id="rId67"/>
    <p:sldId id="402" r:id="rId68"/>
    <p:sldId id="403" r:id="rId69"/>
    <p:sldId id="379" r:id="rId70"/>
    <p:sldId id="282" r:id="rId71"/>
    <p:sldId id="410" r:id="rId72"/>
    <p:sldId id="411" r:id="rId73"/>
    <p:sldId id="364" r:id="rId74"/>
    <p:sldId id="371" r:id="rId75"/>
    <p:sldId id="365" r:id="rId76"/>
    <p:sldId id="407" r:id="rId77"/>
    <p:sldId id="409" r:id="rId78"/>
    <p:sldId id="408" r:id="rId79"/>
    <p:sldId id="372" r:id="rId80"/>
    <p:sldId id="370" r:id="rId81"/>
    <p:sldId id="397" r:id="rId82"/>
    <p:sldId id="275" r:id="rId83"/>
    <p:sldId id="378" r:id="rId84"/>
    <p:sldId id="312" r:id="rId85"/>
    <p:sldId id="292" r:id="rId86"/>
    <p:sldId id="271" r:id="rId87"/>
    <p:sldId id="388" r:id="rId88"/>
    <p:sldId id="389" r:id="rId89"/>
    <p:sldId id="390" r:id="rId90"/>
    <p:sldId id="391" r:id="rId91"/>
    <p:sldId id="392" r:id="rId92"/>
    <p:sldId id="377" r:id="rId93"/>
    <p:sldId id="269" r:id="rId94"/>
    <p:sldId id="354" r:id="rId95"/>
    <p:sldId id="360" r:id="rId96"/>
    <p:sldId id="361" r:id="rId97"/>
    <p:sldId id="362" r:id="rId98"/>
    <p:sldId id="384" r:id="rId99"/>
    <p:sldId id="387" r:id="rId100"/>
    <p:sldId id="386" r:id="rId101"/>
    <p:sldId id="363" r:id="rId102"/>
    <p:sldId id="385" r:id="rId103"/>
    <p:sldId id="351" r:id="rId104"/>
    <p:sldId id="299" r:id="rId105"/>
    <p:sldId id="366" r:id="rId106"/>
    <p:sldId id="322" r:id="rId107"/>
    <p:sldId id="301" r:id="rId108"/>
    <p:sldId id="353" r:id="rId109"/>
    <p:sldId id="359" r:id="rId110"/>
    <p:sldId id="355" r:id="rId111"/>
    <p:sldId id="357" r:id="rId112"/>
    <p:sldId id="358" r:id="rId113"/>
    <p:sldId id="307" r:id="rId114"/>
    <p:sldId id="349" r:id="rId115"/>
    <p:sldId id="298" r:id="rId116"/>
    <p:sldId id="352" r:id="rId117"/>
    <p:sldId id="343" r:id="rId118"/>
    <p:sldId id="367" r:id="rId119"/>
    <p:sldId id="348" r:id="rId120"/>
    <p:sldId id="347" r:id="rId121"/>
    <p:sldId id="344" r:id="rId122"/>
    <p:sldId id="345" r:id="rId123"/>
    <p:sldId id="346" r:id="rId124"/>
    <p:sldId id="308" r:id="rId125"/>
    <p:sldId id="368" r:id="rId126"/>
    <p:sldId id="376" r:id="rId127"/>
    <p:sldId id="369" r:id="rId128"/>
    <p:sldId id="375" r:id="rId129"/>
    <p:sldId id="305" r:id="rId130"/>
    <p:sldId id="412" r:id="rId131"/>
    <p:sldId id="300" r:id="rId132"/>
    <p:sldId id="291" r:id="rId133"/>
    <p:sldId id="270" r:id="rId134"/>
    <p:sldId id="286" r:id="rId135"/>
    <p:sldId id="313" r:id="rId136"/>
    <p:sldId id="273" r:id="rId137"/>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0072" autoAdjust="0"/>
    <p:restoredTop sz="91250" autoAdjust="0"/>
  </p:normalViewPr>
  <p:slideViewPr>
    <p:cSldViewPr>
      <p:cViewPr varScale="1">
        <p:scale>
          <a:sx n="50" d="100"/>
          <a:sy n="50" d="100"/>
        </p:scale>
        <p:origin x="-126" y="-24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30/09/16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30/09/16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84</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85</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86</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87</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88</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9.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5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3.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8.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6.png"/><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6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9.png"/><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19.png"/><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png"/></Relationships>
</file>

<file path=ppt/slides/_rels/slide7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microsoft.com/office/2007/relationships/hdphoto" Target="../media/hdphoto1.wdp"/></Relationships>
</file>

<file path=ppt/slides/_rels/slide8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7.png"/><Relationship Id="rId4" Type="http://schemas.microsoft.com/office/2007/relationships/hdphoto" Target="../media/hdphoto2.wdp"/></Relationships>
</file>

<file path=ppt/slides/_rels/slide8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microsoft.com/office/2007/relationships/hdphoto" Target="../media/hdphoto4.wdp"/></Relationships>
</file>

<file path=ppt/slides/_rels/slide8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3.xml"/><Relationship Id="rId4" Type="http://schemas.openxmlformats.org/officeDocument/2006/relationships/image" Target="../media/image51.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Landscape</a:t>
            </a:r>
            <a:r>
              <a:rPr lang="it-IT" sz="3200" dirty="0" smtClean="0"/>
              <a:t> of the core 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err="1" smtClean="0"/>
              <a:t>th</a:t>
            </a:r>
            <a:r>
              <a:rPr lang="it-IT" sz="3200" dirty="0" smtClean="0"/>
              <a:t> 7111 http </a:t>
            </a:r>
            <a:r>
              <a:rPr lang="it-IT" sz="3200" dirty="0" err="1" smtClean="0"/>
              <a:t>port</a:t>
            </a:r>
            <a:endParaRPr lang="it-IT" sz="3200" dirty="0" smtClean="0"/>
          </a:p>
          <a:p>
            <a:r>
              <a:rPr lang="it-IT" sz="3200" dirty="0" smtClean="0"/>
              <a:t>With a 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dirty="0" smtClean="0"/>
              <a:t>DEVELOPMENT / UNIT TEST</a:t>
            </a:r>
          </a:p>
          <a:p>
            <a:r>
              <a:rPr lang="it-IT" sz="3200" dirty="0" smtClean="0"/>
              <a:t>INTEGRATION TEST</a:t>
            </a:r>
          </a:p>
          <a:p>
            <a:r>
              <a:rPr lang="it-IT" sz="3200" dirty="0" smtClean="0"/>
              <a:t>QUALITY ASSURANCE</a:t>
            </a:r>
          </a:p>
          <a:p>
            <a:r>
              <a:rPr lang="it-IT" sz="3200"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endParaRPr lang="it-IT" dirty="0" smtClean="0"/>
          </a:p>
          <a:p>
            <a:endParaRPr lang="it-IT" dirty="0"/>
          </a:p>
          <a:p>
            <a:r>
              <a:rPr lang="it-IT" dirty="0" err="1" smtClean="0"/>
              <a:t>Evidence</a:t>
            </a:r>
            <a:r>
              <a:rPr lang="it-IT" dirty="0" smtClean="0"/>
              <a:t> of the </a:t>
            </a:r>
            <a:r>
              <a:rPr lang="it-IT" dirty="0" err="1" smtClean="0"/>
              <a:t>Flyway</a:t>
            </a:r>
            <a:r>
              <a:rPr lang="it-IT" dirty="0" smtClean="0"/>
              <a:t> </a:t>
            </a:r>
          </a:p>
          <a:p>
            <a:r>
              <a:rPr lang="it-IT" dirty="0" err="1" smtClean="0"/>
              <a:t>Blah</a:t>
            </a:r>
            <a:r>
              <a:rPr lang="it-IT" dirty="0" smtClean="0"/>
              <a:t> </a:t>
            </a:r>
          </a:p>
          <a:p>
            <a:r>
              <a:rPr lang="it-IT" dirty="0" err="1" smtClean="0"/>
              <a:t>Blah</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err="1" smtClean="0"/>
              <a:t>Mapping</a:t>
            </a:r>
            <a:r>
              <a:rPr lang="it-IT" dirty="0" smtClean="0"/>
              <a:t> of the </a:t>
            </a:r>
            <a:r>
              <a:rPr lang="it-IT" dirty="0" err="1" smtClean="0"/>
              <a:t>declared</a:t>
            </a:r>
            <a:r>
              <a:rPr lang="it-IT" dirty="0" smtClean="0"/>
              <a:t> </a:t>
            </a:r>
            <a:r>
              <a:rPr lang="it-IT" dirty="0" err="1" smtClean="0"/>
              <a:t>rest</a:t>
            </a:r>
            <a:r>
              <a:rPr lang="it-IT" dirty="0" smtClean="0"/>
              <a:t> </a:t>
            </a:r>
            <a:r>
              <a:rPr lang="it-IT" dirty="0" err="1" smtClean="0"/>
              <a:t>methods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155383" cy="4808845"/>
          </a:xfrm>
        </p:spPr>
        <p:txBody>
          <a:bodyPr/>
          <a:lstStyle/>
          <a:p>
            <a:r>
              <a:rPr lang="it-IT" dirty="0" err="1" smtClean="0"/>
              <a:t>Evironment</a:t>
            </a:r>
            <a:r>
              <a:rPr lang="it-IT" dirty="0" smtClean="0"/>
              <a:t> </a:t>
            </a:r>
            <a:r>
              <a:rPr lang="it-IT" dirty="0" err="1" smtClean="0"/>
              <a:t>Rest</a:t>
            </a:r>
            <a:r>
              <a:rPr lang="it-IT" dirty="0" smtClean="0"/>
              <a:t> end point for information </a:t>
            </a:r>
            <a:r>
              <a:rPr lang="it-IT" dirty="0" err="1" smtClean="0"/>
              <a:t>purpouse</a:t>
            </a:r>
            <a:endParaRPr lang="it-IT" dirty="0" smtClean="0"/>
          </a:p>
          <a:p>
            <a:r>
              <a:rPr lang="it-IT" dirty="0" smtClean="0"/>
              <a:t>Container (</a:t>
            </a:r>
            <a:r>
              <a:rPr lang="it-IT" dirty="0" err="1" smtClean="0"/>
              <a:t>tomcat</a:t>
            </a:r>
            <a:r>
              <a:rPr lang="it-IT" dirty="0" smtClean="0"/>
              <a:t>) </a:t>
            </a:r>
            <a:r>
              <a:rPr lang="it-IT" dirty="0" err="1" smtClean="0"/>
              <a:t>started</a:t>
            </a:r>
            <a:r>
              <a:rPr lang="it-IT" dirty="0" smtClean="0"/>
              <a:t> </a:t>
            </a:r>
            <a:r>
              <a:rPr lang="it-IT" dirty="0" err="1" smtClean="0"/>
              <a:t>correctly</a:t>
            </a:r>
            <a:endParaRPr lang="it-IT" dirty="0" smtClean="0"/>
          </a:p>
          <a:p>
            <a:r>
              <a:rPr lang="it-IT" dirty="0" smtClean="0"/>
              <a:t>Database </a:t>
            </a:r>
            <a:r>
              <a:rPr lang="it-IT" dirty="0" err="1" smtClean="0"/>
              <a:t>Backing</a:t>
            </a:r>
            <a:r>
              <a:rPr lang="it-IT" dirty="0" smtClean="0"/>
              <a:t> service</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9325630"/>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a:p>
            <a:r>
              <a:rPr lang="en-US" sz="2400" dirty="0" smtClean="0"/>
              <a:t>now </a:t>
            </a:r>
            <a:r>
              <a:rPr lang="en-US" sz="2400" dirty="0"/>
              <a:t>build a </a:t>
            </a:r>
            <a:r>
              <a:rPr lang="en-US" sz="2400" dirty="0" err="1"/>
              <a:t>Docker</a:t>
            </a:r>
            <a:r>
              <a:rPr lang="en-US" sz="2400" dirty="0"/>
              <a:t> image that runs the Spring Boot application. </a:t>
            </a:r>
          </a:p>
          <a:p>
            <a:endParaRPr lang="it-IT" sz="2400" dirty="0"/>
          </a:p>
          <a:p>
            <a:pPr lvl="1"/>
            <a:r>
              <a:rPr lang="it-IT" sz="2400" dirty="0" err="1"/>
              <a:t>Introducing</a:t>
            </a:r>
            <a:r>
              <a:rPr lang="it-IT" sz="2400" dirty="0"/>
              <a:t> a scenario of </a:t>
            </a:r>
            <a:r>
              <a:rPr lang="it-IT" sz="2400" dirty="0" err="1"/>
              <a:t>shiiping</a:t>
            </a:r>
            <a:r>
              <a:rPr lang="it-IT" sz="2400" dirty="0"/>
              <a:t> the </a:t>
            </a:r>
            <a:r>
              <a:rPr lang="it-IT" sz="2400" dirty="0" err="1"/>
              <a:t>application</a:t>
            </a:r>
            <a:r>
              <a:rPr lang="it-IT" sz="2400" dirty="0"/>
              <a:t> inside a container</a:t>
            </a:r>
          </a:p>
          <a:p>
            <a:pPr lvl="1"/>
            <a:r>
              <a:rPr lang="it-IT" sz="2400" dirty="0" smtClean="0"/>
              <a:t>Special </a:t>
            </a:r>
            <a:r>
              <a:rPr lang="it-IT" sz="2400" dirty="0"/>
              <a:t>images with data </a:t>
            </a:r>
            <a:r>
              <a:rPr lang="it-IT" sz="2400" dirty="0" err="1"/>
              <a:t>specific</a:t>
            </a:r>
            <a:r>
              <a:rPr lang="it-IT" sz="2400" dirty="0"/>
              <a:t> for test </a:t>
            </a:r>
          </a:p>
          <a:p>
            <a:pPr lvl="1"/>
            <a:r>
              <a:rPr lang="it-IT" sz="2400" dirty="0" err="1"/>
              <a:t>Shiiping</a:t>
            </a:r>
            <a:r>
              <a:rPr lang="it-IT" sz="2400" dirty="0"/>
              <a:t> a </a:t>
            </a:r>
            <a:r>
              <a:rPr lang="it-IT" sz="2400" dirty="0" err="1"/>
              <a:t>inmage</a:t>
            </a:r>
            <a:r>
              <a:rPr lang="it-IT" sz="2400" dirty="0"/>
              <a:t> </a:t>
            </a:r>
            <a:r>
              <a:rPr lang="it-IT" sz="2400" dirty="0" err="1"/>
              <a:t>rather</a:t>
            </a:r>
            <a:r>
              <a:rPr lang="it-IT" sz="2400" dirty="0"/>
              <a:t> </a:t>
            </a:r>
            <a:r>
              <a:rPr lang="it-IT" sz="2400" dirty="0" err="1"/>
              <a:t>tha</a:t>
            </a:r>
            <a:r>
              <a:rPr lang="it-IT" sz="2400" dirty="0"/>
              <a:t> </a:t>
            </a:r>
            <a:r>
              <a:rPr lang="it-IT" sz="2400" dirty="0" err="1"/>
              <a:t>executable</a:t>
            </a:r>
            <a:r>
              <a:rPr lang="it-IT" sz="2400" dirty="0"/>
              <a:t>  software </a:t>
            </a:r>
            <a:r>
              <a:rPr lang="it-IT" sz="2400" dirty="0" err="1"/>
              <a:t>artifact</a:t>
            </a:r>
            <a:r>
              <a:rPr lang="it-IT" sz="2400" dirty="0"/>
              <a:t> </a:t>
            </a:r>
          </a:p>
          <a:p>
            <a:pPr marL="419100" lvl="1" indent="0">
              <a:buNone/>
            </a:pPr>
            <a:r>
              <a:rPr lang="it-IT" sz="2400" dirty="0"/>
              <a:t>	</a:t>
            </a:r>
            <a:r>
              <a:rPr lang="it-IT" sz="2400" dirty="0" err="1"/>
              <a:t>artifact</a:t>
            </a:r>
            <a:r>
              <a:rPr lang="it-IT" sz="2400" dirty="0"/>
              <a:t> to </a:t>
            </a:r>
            <a:r>
              <a:rPr lang="it-IT" sz="2400" dirty="0" err="1"/>
              <a:t>deployed</a:t>
            </a:r>
            <a:r>
              <a:rPr lang="it-IT" sz="2400" dirty="0"/>
              <a:t> in </a:t>
            </a:r>
            <a:r>
              <a:rPr lang="it-IT" sz="2400" dirty="0" err="1"/>
              <a:t>qa</a:t>
            </a:r>
            <a:r>
              <a:rPr lang="it-IT" sz="2400" dirty="0"/>
              <a:t> machine</a:t>
            </a:r>
          </a:p>
          <a:p>
            <a:pPr marL="419100" lvl="1" indent="0">
              <a:buNone/>
            </a:pPr>
            <a:r>
              <a:rPr lang="it-IT" sz="2400" dirty="0" err="1"/>
              <a:t>There</a:t>
            </a:r>
            <a:r>
              <a:rPr lang="it-IT" sz="2400" dirty="0"/>
              <a:t> </a:t>
            </a:r>
            <a:r>
              <a:rPr lang="it-IT" sz="2400" dirty="0" err="1"/>
              <a:t>is</a:t>
            </a:r>
            <a:r>
              <a:rPr lang="it-IT" sz="2400" dirty="0"/>
              <a:t> no </a:t>
            </a:r>
            <a:r>
              <a:rPr lang="it-IT" sz="2400" dirty="0" err="1"/>
              <a:t>limit</a:t>
            </a:r>
            <a:r>
              <a:rPr lang="it-IT" sz="2400" dirty="0"/>
              <a:t> to </a:t>
            </a:r>
            <a:r>
              <a:rPr lang="it-IT" sz="2400" dirty="0" err="1"/>
              <a:t>crate</a:t>
            </a:r>
            <a:r>
              <a:rPr lang="it-IT" sz="2400" dirty="0"/>
              <a:t> </a:t>
            </a:r>
            <a:r>
              <a:rPr lang="it-IT" sz="2400" dirty="0" err="1"/>
              <a:t>dedicated</a:t>
            </a:r>
            <a:r>
              <a:rPr lang="it-IT" sz="2400" dirty="0"/>
              <a:t> </a:t>
            </a:r>
            <a:r>
              <a:rPr lang="it-IT" sz="2400" dirty="0" err="1"/>
              <a:t>qa</a:t>
            </a:r>
            <a:r>
              <a:rPr lang="it-IT" sz="2400" dirty="0"/>
              <a:t>/</a:t>
            </a:r>
            <a:r>
              <a:rPr lang="it-IT" sz="2400" dirty="0" err="1"/>
              <a:t>integration</a:t>
            </a:r>
            <a:r>
              <a:rPr lang="it-IT" sz="2400" dirty="0"/>
              <a:t> machine </a:t>
            </a:r>
          </a:p>
          <a:p>
            <a:pPr marL="419100" lvl="1" indent="0">
              <a:buNone/>
            </a:pPr>
            <a:r>
              <a:rPr lang="it-IT" sz="2400" dirty="0"/>
              <a:t>so </a:t>
            </a:r>
            <a:r>
              <a:rPr lang="it-IT" sz="2400" dirty="0" err="1"/>
              <a:t>it</a:t>
            </a:r>
            <a:r>
              <a:rPr lang="it-IT" sz="2400" dirty="0"/>
              <a:t> </a:t>
            </a:r>
            <a:r>
              <a:rPr lang="it-IT" sz="2400" dirty="0" err="1"/>
              <a:t>will</a:t>
            </a:r>
            <a:r>
              <a:rPr lang="it-IT" sz="2400" dirty="0"/>
              <a:t> be </a:t>
            </a:r>
            <a:r>
              <a:rPr lang="it-IT" sz="2400" dirty="0" err="1"/>
              <a:t>superated</a:t>
            </a:r>
            <a:r>
              <a:rPr lang="it-IT" sz="2400" dirty="0"/>
              <a:t> the  </a:t>
            </a:r>
            <a:r>
              <a:rPr lang="it-IT" sz="2400" dirty="0" err="1"/>
              <a:t>sizing</a:t>
            </a:r>
            <a:r>
              <a:rPr lang="it-IT" sz="2400" dirty="0"/>
              <a:t> and the </a:t>
            </a:r>
            <a:r>
              <a:rPr lang="it-IT" sz="2400" dirty="0" err="1"/>
              <a:t>procurament</a:t>
            </a:r>
            <a:r>
              <a:rPr lang="it-IT" sz="2400" dirty="0"/>
              <a:t> a priori of machine</a:t>
            </a:r>
          </a:p>
          <a:p>
            <a:r>
              <a:rPr lang="it-IT" sz="2400" dirty="0" err="1"/>
              <a:t>Mysql</a:t>
            </a:r>
            <a:r>
              <a:rPr lang="it-IT" sz="2400" dirty="0"/>
              <a:t> introduce configuration </a:t>
            </a:r>
            <a:r>
              <a:rPr lang="it-IT" sz="2400" dirty="0" err="1"/>
              <a:t>properties</a:t>
            </a:r>
            <a:endParaRPr lang="it-IT" sz="2400" dirty="0"/>
          </a:p>
          <a:p>
            <a:r>
              <a:rPr lang="it-IT" sz="2400" dirty="0" err="1"/>
              <a:t>Docker</a:t>
            </a:r>
            <a:r>
              <a:rPr lang="it-IT" sz="2400" dirty="0"/>
              <a:t> file </a:t>
            </a:r>
          </a:p>
          <a:p>
            <a:r>
              <a:rPr lang="it-IT" sz="2400" dirty="0" err="1"/>
              <a:t>Maven</a:t>
            </a:r>
            <a:r>
              <a:rPr lang="it-IT" sz="2400" dirty="0"/>
              <a:t> </a:t>
            </a:r>
            <a:r>
              <a:rPr lang="it-IT" sz="2400" dirty="0" err="1"/>
              <a:t>directives</a:t>
            </a:r>
            <a:endParaRPr lang="it-IT" sz="2400" dirty="0"/>
          </a:p>
          <a:p>
            <a:r>
              <a:rPr lang="it-IT" sz="2400" dirty="0"/>
              <a:t>Start </a:t>
            </a:r>
            <a:r>
              <a:rPr lang="it-IT" sz="2400" dirty="0" err="1"/>
              <a:t>docker</a:t>
            </a:r>
            <a:r>
              <a:rPr lang="it-IT" sz="2400" dirty="0"/>
              <a:t> </a:t>
            </a:r>
          </a:p>
          <a:p>
            <a:pPr lvl="1"/>
            <a:r>
              <a:rPr lang="it-IT" sz="2400" dirty="0" err="1"/>
              <a:t>Follow</a:t>
            </a:r>
            <a:r>
              <a:rPr lang="it-IT" sz="2400" dirty="0"/>
              <a:t> demo </a:t>
            </a:r>
            <a:r>
              <a:rPr lang="it-IT" sz="2400" dirty="0" err="1"/>
              <a:t>docker</a:t>
            </a:r>
            <a:r>
              <a:rPr lang="it-IT" sz="2400" dirty="0"/>
              <a:t> </a:t>
            </a:r>
          </a:p>
          <a:p>
            <a:endParaRPr lang="it-IT" sz="2400" dirty="0" smtClean="0"/>
          </a:p>
          <a:p>
            <a:endParaRPr lang="it-IT" sz="2400" dirty="0"/>
          </a:p>
          <a:p>
            <a:r>
              <a:rPr lang="it-IT" sz="2400" dirty="0" err="1" smtClean="0"/>
              <a:t>Introduction</a:t>
            </a:r>
            <a:r>
              <a:rPr lang="it-IT" sz="2400" dirty="0" smtClean="0"/>
              <a:t> to </a:t>
            </a:r>
            <a:r>
              <a:rPr lang="it-IT" sz="2400" dirty="0" err="1" smtClean="0"/>
              <a:t>docker</a:t>
            </a:r>
            <a:r>
              <a:rPr lang="it-IT" sz="2400" dirty="0" smtClean="0"/>
              <a:t> </a:t>
            </a:r>
            <a:endParaRPr lang="it-IT" sz="24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buNone/>
            </a:pPr>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t>
            </a:r>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that’s independent of the technology used to</a:t>
            </a:r>
          </a:p>
          <a:p>
            <a:pPr marL="0" indent="0">
              <a:buNone/>
            </a:pPr>
            <a:r>
              <a:rPr lang="en-US" sz="2800" dirty="0"/>
              <a:t>implement the service. </a:t>
            </a:r>
            <a:endParaRPr lang="en-US" sz="2800" dirty="0" smtClean="0"/>
          </a:p>
          <a:p>
            <a:pPr marL="0" indent="0">
              <a:buNone/>
            </a:pPr>
            <a:r>
              <a:rPr lang="en-US" sz="2800" dirty="0" smtClean="0"/>
              <a:t>At </a:t>
            </a:r>
            <a:r>
              <a:rPr lang="en-US" sz="2800" dirty="0"/>
              <a:t>runtime it provides a high degree of isolation between different services. </a:t>
            </a:r>
            <a:endParaRPr lang="en-US" sz="2800" dirty="0" smtClean="0"/>
          </a:p>
          <a:p>
            <a:pPr marL="0" indent="0">
              <a:buNone/>
            </a:pPr>
            <a:r>
              <a:rPr lang="en-US" sz="2800" dirty="0" err="1" smtClean="0"/>
              <a:t>However,unlike</a:t>
            </a:r>
            <a:r>
              <a:rPr lang="en-US" sz="2800" dirty="0" smtClean="0"/>
              <a:t> </a:t>
            </a:r>
            <a:r>
              <a:rPr lang="en-US" sz="2800" dirty="0"/>
              <a:t>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strike="sngStrike" dirty="0" err="1" smtClean="0"/>
              <a:t>Docker</a:t>
            </a:r>
            <a:r>
              <a:rPr lang="en-US" sz="2800" strike="sngStrike" dirty="0" smtClean="0"/>
              <a:t> </a:t>
            </a:r>
            <a:r>
              <a:rPr lang="en-US" sz="2800" strike="sngStrike" dirty="0"/>
              <a:t>runs on a variety of platforms. It runs natively on Linux. You can also run </a:t>
            </a:r>
            <a:r>
              <a:rPr lang="en-US" sz="2800" strike="sngStrike" dirty="0" err="1"/>
              <a:t>Docker</a:t>
            </a:r>
            <a:r>
              <a:rPr lang="en-US" sz="2800" strike="sngStrike" dirty="0"/>
              <a:t> on Windows and Mac</a:t>
            </a:r>
          </a:p>
          <a:p>
            <a:pPr marL="0" indent="0">
              <a:buNone/>
            </a:pPr>
            <a:r>
              <a:rPr lang="en-US" sz="2800" strike="sngStrike" dirty="0"/>
              <a:t>OSX using Boot2Docker, which runs the </a:t>
            </a:r>
            <a:r>
              <a:rPr lang="en-US" sz="2800" strike="sngStrike" dirty="0" err="1"/>
              <a:t>Docker</a:t>
            </a:r>
            <a:r>
              <a:rPr lang="en-US" sz="2800" strike="sngStrike" dirty="0"/>
              <a:t> daemon in a </a:t>
            </a:r>
            <a:r>
              <a:rPr lang="en-US" sz="2800" strike="sngStrike" dirty="0" err="1"/>
              <a:t>VirtualBox</a:t>
            </a:r>
            <a:r>
              <a:rPr lang="en-US" sz="2800" strike="sngStrike" dirty="0"/>
              <a:t> VM. </a:t>
            </a:r>
            <a:endParaRPr lang="en-US" sz="2800" strike="sngStrike"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a:t>
            </a:r>
            <a:r>
              <a:rPr lang="en-US" sz="2800" u="sng" dirty="0"/>
              <a:t>which is a portable application packaging </a:t>
            </a:r>
            <a:r>
              <a:rPr lang="en-US" sz="2800" u="sng" dirty="0" smtClean="0"/>
              <a:t>format</a:t>
            </a:r>
            <a:r>
              <a:rPr lang="en-US" sz="2800" dirty="0" smtClean="0"/>
              <a:t>,</a:t>
            </a:r>
          </a:p>
          <a:p>
            <a:pPr marL="0" indent="0">
              <a:buNone/>
            </a:pPr>
            <a:r>
              <a:rPr lang="en-US" sz="2800" dirty="0"/>
              <a:t>	</a:t>
            </a:r>
            <a:r>
              <a:rPr lang="en-US" sz="2800" dirty="0" smtClean="0"/>
              <a:t>and </a:t>
            </a:r>
            <a:r>
              <a:rPr lang="en-US" sz="2800" b="1" dirty="0" smtClean="0"/>
              <a:t>container, </a:t>
            </a:r>
            <a:r>
              <a:rPr lang="en-US" sz="2800" u="sng" dirty="0" smtClean="0"/>
              <a:t>which </a:t>
            </a:r>
            <a:r>
              <a:rPr lang="en-US" sz="2800" u="sng" dirty="0"/>
              <a:t>is a running image and consists of one or more sandboxed </a:t>
            </a:r>
            <a:r>
              <a:rPr lang="en-US" sz="2800" u="sng" dirty="0" smtClean="0"/>
              <a:t>processes</a:t>
            </a:r>
            <a:r>
              <a:rPr lang="it-IT" sz="2800" strike="sngStrike" dirty="0" smtClean="0"/>
              <a:t> </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marL="0" indent="0" algn="just">
              <a:buNone/>
            </a:pPr>
            <a:r>
              <a:rPr lang="en-US" sz="2400" dirty="0" smtClean="0"/>
              <a:t>A </a:t>
            </a:r>
            <a:r>
              <a:rPr lang="en-US" sz="2400" b="1" dirty="0" err="1"/>
              <a:t>Docker</a:t>
            </a:r>
            <a:r>
              <a:rPr lang="en-US" sz="2400" b="1" dirty="0"/>
              <a:t> image </a:t>
            </a:r>
            <a:r>
              <a:rPr lang="en-US" sz="2400" dirty="0"/>
              <a:t>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strike="sngStrike" dirty="0"/>
              <a:t>such as apt-get install –y and then saving the container as a new image. </a:t>
            </a:r>
            <a:endParaRPr lang="en-US" sz="2400" strike="sngStrike" dirty="0" smtClean="0"/>
          </a:p>
          <a:p>
            <a:pPr marL="0" indent="0" algn="just">
              <a:buNone/>
            </a:pPr>
            <a:r>
              <a:rPr lang="en-US" sz="2400" dirty="0" smtClean="0"/>
              <a:t>to </a:t>
            </a:r>
            <a:r>
              <a:rPr lang="en-US" sz="2400" dirty="0"/>
              <a:t>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t>
            </a:r>
            <a:r>
              <a:rPr lang="en-US" sz="2400" dirty="0" smtClean="0"/>
              <a:t>and deploy </a:t>
            </a:r>
            <a:r>
              <a:rPr lang="en-US" sz="2400" dirty="0"/>
              <a:t>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a:t>
            </a:r>
            <a:r>
              <a:rPr lang="en-US" sz="2400" dirty="0" smtClean="0"/>
              <a:t>command that </a:t>
            </a:r>
            <a:r>
              <a:rPr lang="en-US" sz="2400" dirty="0"/>
              <a:t>changes the file </a:t>
            </a:r>
            <a:r>
              <a:rPr lang="en-US" sz="2400" dirty="0" smtClean="0"/>
              <a:t>system </a:t>
            </a:r>
            <a:r>
              <a:rPr lang="en-US" sz="2400" dirty="0"/>
              <a:t>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a:t>
            </a:r>
            <a:endParaRPr lang="en-US" sz="2400" dirty="0" smtClean="0"/>
          </a:p>
          <a:p>
            <a:pPr marL="0" indent="0" algn="just">
              <a:buNone/>
            </a:pPr>
            <a:r>
              <a:rPr lang="en-US" sz="2400" dirty="0" smtClean="0"/>
              <a:t>Only </a:t>
            </a:r>
            <a:r>
              <a:rPr lang="en-US" sz="2400" dirty="0"/>
              <a:t>those layers that don’t </a:t>
            </a:r>
            <a:r>
              <a:rPr lang="en-US" sz="2400" dirty="0" smtClean="0"/>
              <a:t>exist on </a:t>
            </a:r>
            <a:r>
              <a:rPr lang="en-US" sz="2400" dirty="0"/>
              <a:t>the destination machine need to be copied, which usually results in a dramatic </a:t>
            </a:r>
            <a:r>
              <a:rPr lang="en-US" sz="2400" dirty="0" smtClean="0"/>
              <a:t>speedup.</a:t>
            </a:r>
          </a:p>
          <a:p>
            <a:pPr marL="0" indent="0" algn="just">
              <a:buNone/>
            </a:pPr>
            <a:r>
              <a:rPr lang="en-US" sz="2400" dirty="0" smtClean="0"/>
              <a:t>Another important benefit </a:t>
            </a:r>
            <a:r>
              <a:rPr lang="en-US" sz="2400" dirty="0"/>
              <a:t>of the layered structure is that </a:t>
            </a:r>
            <a:r>
              <a:rPr lang="en-US" sz="2400" dirty="0" err="1"/>
              <a:t>Docker</a:t>
            </a:r>
            <a:r>
              <a:rPr lang="en-US" sz="2400" dirty="0"/>
              <a:t> aggressively caches layers when building an image. </a:t>
            </a:r>
            <a:endParaRPr lang="en-US" sz="2400" dirty="0" smtClean="0"/>
          </a:p>
          <a:p>
            <a:pPr marL="0" indent="0" algn="just">
              <a:buNone/>
            </a:pPr>
            <a:r>
              <a:rPr lang="en-US" sz="2400" dirty="0" smtClean="0"/>
              <a:t>When </a:t>
            </a:r>
            <a:r>
              <a:rPr lang="en-US" sz="2400" dirty="0" err="1" smtClean="0"/>
              <a:t>reexecuting</a:t>
            </a:r>
            <a:r>
              <a:rPr lang="en-US" sz="2400" dirty="0" smtClean="0"/>
              <a:t> a </a:t>
            </a:r>
            <a:r>
              <a:rPr lang="en-US" sz="2400" dirty="0"/>
              <a:t>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t>
            </a:r>
            <a:endParaRPr lang="en-US" sz="2400" dirty="0" smtClean="0"/>
          </a:p>
          <a:p>
            <a:pPr marL="0" indent="0" algn="just">
              <a:buNone/>
            </a:pPr>
            <a:r>
              <a:rPr lang="en-US" sz="2400" strike="sngStrike" dirty="0" smtClean="0"/>
              <a:t>As </a:t>
            </a:r>
            <a:r>
              <a:rPr lang="en-US" sz="2400" strike="sngStrike" dirty="0"/>
              <a:t>a result, building an image is usually extremely fast.</a:t>
            </a:r>
            <a:endParaRPr lang="it-IT" sz="2400" strike="sngStrike"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a:xfrm>
            <a:off x="617538" y="1676400"/>
            <a:ext cx="23134637" cy="9286056"/>
          </a:xfrm>
        </p:spPr>
        <p:txBody>
          <a:bodyPr/>
          <a:lstStyle/>
          <a:p>
            <a:pPr marL="0" indent="0">
              <a:buNone/>
            </a:pPr>
            <a:r>
              <a:rPr lang="en-US" sz="3200" dirty="0"/>
              <a:t>A </a:t>
            </a:r>
            <a:r>
              <a:rPr lang="en-US" sz="3200" b="1" dirty="0" err="1"/>
              <a:t>Docker</a:t>
            </a:r>
            <a:r>
              <a:rPr lang="en-US" sz="3200" b="1" dirty="0"/>
              <a:t> container </a:t>
            </a:r>
            <a:r>
              <a:rPr lang="en-US" sz="3200" dirty="0"/>
              <a:t>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a:t>
            </a:r>
            <a:r>
              <a:rPr lang="en-US" sz="3200" strike="sngStrike" dirty="0"/>
              <a:t>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strike="sngStrike" dirty="0" err="1"/>
              <a:t>Docker</a:t>
            </a:r>
            <a:r>
              <a:rPr lang="en-US" sz="3200" strike="sngStrike" dirty="0"/>
              <a:t> container is a process group.</a:t>
            </a:r>
          </a:p>
          <a:p>
            <a:r>
              <a:rPr lang="en-US" sz="3200" dirty="0" err="1"/>
              <a:t>Docker</a:t>
            </a:r>
            <a:r>
              <a:rPr lang="en-US" sz="3200" dirty="0"/>
              <a:t> also isolates the networking portion of each container. </a:t>
            </a:r>
            <a:r>
              <a:rPr lang="en-US" sz="3200" strike="sngStrike" dirty="0"/>
              <a:t>When </a:t>
            </a:r>
            <a:r>
              <a:rPr lang="en-US" sz="3200" strike="sngStrike" dirty="0" err="1"/>
              <a:t>Docker</a:t>
            </a:r>
            <a:r>
              <a:rPr lang="en-US" sz="3200" strike="sngStrike" dirty="0"/>
              <a:t> is installed, it creates a virtual interface called docker0 on the host and sets up subnet.</a:t>
            </a:r>
            <a:r>
              <a:rPr lang="en-US" sz="3200" dirty="0"/>
              <a:t> Each container is given it’s own virtual interface </a:t>
            </a:r>
            <a:r>
              <a:rPr lang="en-US" sz="3200" strike="sngStrike" dirty="0"/>
              <a:t>called eth0 (within the container’s namespace), </a:t>
            </a:r>
            <a:r>
              <a:rPr lang="en-US" sz="3200" dirty="0"/>
              <a:t>which is assigned an available IP address from the </a:t>
            </a:r>
            <a:r>
              <a:rPr lang="en-US" sz="3200" dirty="0" err="1"/>
              <a:t>Docker</a:t>
            </a:r>
            <a:r>
              <a:rPr lang="en-US" sz="3200" dirty="0"/>
              <a:t> subnet. </a:t>
            </a:r>
            <a:endParaRPr lang="en-US" sz="3200" dirty="0" smtClean="0"/>
          </a:p>
          <a:p>
            <a:pPr marL="0" indent="0">
              <a:buNone/>
            </a:pPr>
            <a:r>
              <a:rPr lang="en-US" sz="3200" dirty="0"/>
              <a:t>	</a:t>
            </a:r>
            <a:r>
              <a:rPr lang="en-US" sz="3200" dirty="0" smtClean="0"/>
              <a:t>In </a:t>
            </a:r>
            <a:r>
              <a:rPr lang="en-US" sz="3200" dirty="0" err="1" smtClean="0"/>
              <a:t>suc</a:t>
            </a:r>
            <a:r>
              <a:rPr lang="en-US" sz="3200" dirty="0" smtClean="0"/>
              <a:t> a way a </a:t>
            </a:r>
            <a:r>
              <a:rPr lang="en-US" sz="3200" dirty="0"/>
              <a:t>Spring Boot application running in a container listens on port 8080 of the virtual interface that’s specific to its container. </a:t>
            </a:r>
            <a:endParaRPr lang="en-US" sz="3200" dirty="0" smtClean="0"/>
          </a:p>
          <a:p>
            <a:pPr marL="0" indent="0">
              <a:buNone/>
            </a:pPr>
            <a:r>
              <a:rPr lang="en-US" sz="3200" dirty="0" smtClean="0"/>
              <a:t>can </a:t>
            </a:r>
            <a:r>
              <a:rPr lang="en-US" sz="3200" dirty="0"/>
              <a:t>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strike="sngStrike" dirty="0"/>
              <a:t>You often don’t need to start any of the typical OS processes </a:t>
            </a:r>
            <a:r>
              <a:rPr lang="en-US" sz="3200" strike="sngStrike" dirty="0"/>
              <a:t>such as </a:t>
            </a:r>
            <a:r>
              <a:rPr lang="en-US" sz="3200" strike="sngStrike" dirty="0" err="1"/>
              <a:t>initd</a:t>
            </a:r>
            <a:r>
              <a:rPr lang="en-US" sz="3200" strike="sngStrike" dirty="0"/>
              <a:t>. </a:t>
            </a:r>
            <a:r>
              <a:rPr lang="en-US" sz="3200" dirty="0"/>
              <a:t>For example, a </a:t>
            </a:r>
            <a:r>
              <a:rPr lang="en-US" sz="3200" dirty="0" err="1"/>
              <a:t>Docker</a:t>
            </a:r>
            <a:r>
              <a:rPr lang="en-US" sz="3200" dirty="0"/>
              <a:t> </a:t>
            </a:r>
            <a:r>
              <a:rPr lang="en-US" sz="3200" b="1" dirty="0"/>
              <a:t>container that runs a Spring Boot application might only start Java. </a:t>
            </a:r>
            <a:endParaRPr lang="en-US" sz="3200" b="1" dirty="0" smtClean="0"/>
          </a:p>
          <a:p>
            <a:r>
              <a:rPr lang="en-US" sz="3200" dirty="0" smtClean="0"/>
              <a:t>As </a:t>
            </a:r>
            <a:r>
              <a:rPr lang="en-US" sz="3200" dirty="0"/>
              <a:t>a result, a </a:t>
            </a:r>
            <a:r>
              <a:rPr lang="en-US" sz="3200" dirty="0" err="1"/>
              <a:t>Docker</a:t>
            </a:r>
            <a:r>
              <a:rPr lang="en-US" sz="3200" dirty="0"/>
              <a:t> container has a minimal runtime overhead and its startup time is the startup time of your </a:t>
            </a:r>
            <a:r>
              <a:rPr lang="en-US" sz="3200" dirty="0" smtClean="0"/>
              <a:t>application.</a:t>
            </a:r>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smtClean="0"/>
              <a:t>We have seen that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2997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9013515" y="1075626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4" name="Gruppo 3"/>
          <p:cNvGrpSpPr/>
          <p:nvPr/>
        </p:nvGrpSpPr>
        <p:grpSpPr>
          <a:xfrm>
            <a:off x="7876099" y="6721145"/>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6155605" y="6712518"/>
            <a:ext cx="6839346" cy="3528392"/>
            <a:chOff x="9020349" y="6301733"/>
            <a:chExt cx="6839346" cy="3528392"/>
          </a:xfrm>
        </p:grpSpPr>
        <p:grpSp>
          <p:nvGrpSpPr>
            <p:cNvPr id="42" name="Gruppo 41"/>
            <p:cNvGrpSpPr/>
            <p:nvPr/>
          </p:nvGrpSpPr>
          <p:grpSpPr>
            <a:xfrm>
              <a:off x="9020349" y="6301733"/>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1" y="7920317"/>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grpSp>
        <p:nvGrpSpPr>
          <p:cNvPr id="14" name="Gruppo 13"/>
          <p:cNvGrpSpPr/>
          <p:nvPr/>
        </p:nvGrpSpPr>
        <p:grpSpPr>
          <a:xfrm>
            <a:off x="11295772" y="10259958"/>
            <a:ext cx="8279506" cy="1027762"/>
            <a:chOff x="11295772" y="10259958"/>
            <a:chExt cx="8279506" cy="1027762"/>
          </a:xfrm>
        </p:grpSpPr>
        <p:cxnSp>
          <p:nvCxnSpPr>
            <p:cNvPr id="39" name="Connettore 4 38"/>
            <p:cNvCxnSpPr>
              <a:stCxn id="32" idx="2"/>
              <a:endCxn id="43" idx="2"/>
            </p:cNvCxnSpPr>
            <p:nvPr/>
          </p:nvCxnSpPr>
          <p:spPr bwMode="auto">
            <a:xfrm rot="5400000" flipH="1" flipV="1">
              <a:off x="15427119" y="6128611"/>
              <a:ext cx="16812" cy="8279506"/>
            </a:xfrm>
            <a:prstGeom prst="bentConnector3">
              <a:avLst>
                <a:gd name="adj1" fmla="val -5369308"/>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1" name="Segnaposto contenuto 2"/>
            <p:cNvSpPr txBox="1">
              <a:spLocks/>
            </p:cNvSpPr>
            <p:nvPr/>
          </p:nvSpPr>
          <p:spPr bwMode="auto">
            <a:xfrm>
              <a:off x="14625358" y="10507804"/>
              <a:ext cx="2069406" cy="7799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lgn="ctr">
                <a:buNone/>
              </a:pPr>
              <a:r>
                <a:rPr lang="it-IT" sz="2800" dirty="0" smtClean="0"/>
                <a:t>DB LINK</a:t>
              </a:r>
              <a:endParaRPr lang="it-IT" sz="2800" dirty="0"/>
            </a:p>
          </p:txBody>
        </p:sp>
      </p:grpSp>
      <p:sp>
        <p:nvSpPr>
          <p:cNvPr id="45" name="Segnaposto contenuto 2"/>
          <p:cNvSpPr txBox="1">
            <a:spLocks/>
          </p:cNvSpPr>
          <p:nvPr/>
        </p:nvSpPr>
        <p:spPr bwMode="auto">
          <a:xfrm>
            <a:off x="790277" y="1882539"/>
            <a:ext cx="8064896" cy="23831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Blah</a:t>
            </a:r>
            <a:r>
              <a:rPr lang="it-IT" dirty="0" smtClean="0"/>
              <a:t>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9610901" y="3570412"/>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2"/>
            <a:endCxn id="36" idx="0"/>
          </p:cNvCxnSpPr>
          <p:nvPr/>
        </p:nvCxnSpPr>
        <p:spPr bwMode="auto">
          <a:xfrm rot="16200000" flipH="1">
            <a:off x="10226596" y="6198732"/>
            <a:ext cx="1960045" cy="167455"/>
          </a:xfrm>
          <a:prstGeom prst="bentConnector3">
            <a:avLst>
              <a:gd name="adj1" fmla="val 50000"/>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In the </a:t>
            </a:r>
            <a:r>
              <a:rPr lang="it-IT" sz="2400" dirty="0" err="1" smtClean="0"/>
              <a:t>dockerfile</a:t>
            </a:r>
            <a:endParaRPr lang="en-US" sz="2400" dirty="0" smtClean="0"/>
          </a:p>
          <a:p>
            <a:pPr lvl="1"/>
            <a:r>
              <a:rPr lang="en-US" sz="2400" dirty="0" smtClean="0"/>
              <a:t>by </a:t>
            </a:r>
            <a:r>
              <a:rPr lang="en-US" sz="2400" dirty="0"/>
              <a:t>launching the base image and entering </a:t>
            </a:r>
          </a:p>
          <a:p>
            <a:pPr lvl="1"/>
            <a:r>
              <a:rPr lang="en-US" sz="2400" dirty="0" smtClean="0"/>
              <a:t>shell </a:t>
            </a:r>
            <a:r>
              <a:rPr lang="en-US" sz="2400" dirty="0"/>
              <a:t>commands in pretty much the same way that you would configure a regular OS. </a:t>
            </a:r>
            <a:endParaRPr lang="it-IT" sz="2400" dirty="0" smtClean="0"/>
          </a:p>
          <a:p>
            <a:r>
              <a:rPr lang="it-IT" sz="2400" dirty="0" smtClean="0"/>
              <a:t>MAVEN FRAGMENT with </a:t>
            </a:r>
            <a:r>
              <a:rPr lang="it-IT" sz="2400" dirty="0" err="1" smtClean="0"/>
              <a:t>docker</a:t>
            </a:r>
            <a:r>
              <a:rPr lang="it-IT" sz="2400" dirty="0" smtClean="0"/>
              <a:t> </a:t>
            </a:r>
            <a:r>
              <a:rPr lang="it-IT" sz="2400" dirty="0" err="1" smtClean="0"/>
              <a:t>maven</a:t>
            </a:r>
            <a:r>
              <a:rPr lang="it-IT" sz="2400" dirty="0" smtClean="0"/>
              <a:t> </a:t>
            </a:r>
            <a:r>
              <a:rPr lang="it-IT" sz="2400" dirty="0" err="1" smtClean="0"/>
              <a:t>plug</a:t>
            </a:r>
            <a:r>
              <a:rPr lang="it-IT" sz="2400" dirty="0" smtClean="0"/>
              <a:t> in</a:t>
            </a:r>
          </a:p>
          <a:p>
            <a:pPr lvl="1"/>
            <a:r>
              <a:rPr lang="it-IT" sz="2400" dirty="0" err="1" smtClean="0"/>
              <a:t>Imagename</a:t>
            </a:r>
            <a:endParaRPr lang="it-IT" sz="2400" dirty="0" smtClean="0"/>
          </a:p>
          <a:p>
            <a:pPr lvl="1"/>
            <a:r>
              <a:rPr lang="it-IT" sz="2400" dirty="0" err="1" smtClean="0"/>
              <a:t>Docker</a:t>
            </a:r>
            <a:r>
              <a:rPr lang="it-IT" sz="2400" dirty="0" smtClean="0"/>
              <a:t> directory</a:t>
            </a:r>
          </a:p>
          <a:p>
            <a:pPr lvl="1"/>
            <a:r>
              <a:rPr lang="it-IT" sz="2400" dirty="0" err="1" smtClean="0"/>
              <a:t>Built</a:t>
            </a:r>
            <a:r>
              <a:rPr lang="it-IT" sz="2400" dirty="0" smtClean="0"/>
              <a:t> </a:t>
            </a:r>
            <a:r>
              <a:rPr lang="it-IT" sz="2400" dirty="0" err="1" smtClean="0"/>
              <a:t>artifact</a:t>
            </a:r>
            <a:r>
              <a:rPr lang="it-IT" sz="2400" dirty="0" smtClean="0"/>
              <a:t> </a:t>
            </a:r>
          </a:p>
          <a:p>
            <a:pPr lvl="1"/>
            <a:r>
              <a:rPr lang="it-IT" sz="2400" dirty="0" err="1" smtClean="0"/>
              <a:t>Capable</a:t>
            </a:r>
            <a:r>
              <a:rPr lang="it-IT" sz="2400" dirty="0" smtClean="0"/>
              <a:t> to be </a:t>
            </a:r>
            <a:r>
              <a:rPr lang="it-IT" sz="2400" dirty="0" err="1" smtClean="0"/>
              <a:t>integrated</a:t>
            </a:r>
            <a:r>
              <a:rPr lang="it-IT" sz="2400" dirty="0" smtClean="0"/>
              <a:t> inside a Jenkins flow</a:t>
            </a:r>
            <a:endParaRPr lang="it-IT" sz="24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a:t>
            </a:r>
            <a:r>
              <a:rPr lang="it-IT" dirty="0" err="1" smtClean="0"/>
              <a:t>creation</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797505" y="3797883"/>
            <a:ext cx="14335876" cy="8586966"/>
          </a:xfrm>
          <a:prstGeom prst="rect">
            <a:avLst/>
          </a:prstGeom>
          <a:noFill/>
        </p:spPr>
        <p:txBody>
          <a:bodyPr wrap="square" rtlCol="0">
            <a:spAutoFit/>
          </a:bodyPr>
          <a:lstStyle/>
          <a:p>
            <a:r>
              <a:rPr lang="en-US" sz="2400" b="1" dirty="0"/>
              <a:t>RUN </a:t>
            </a:r>
            <a:r>
              <a:rPr lang="en-US" sz="2400" b="1" dirty="0" smtClean="0"/>
              <a:t>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2079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smtClean="0"/>
              <a:t>Collection of </a:t>
            </a:r>
            <a:r>
              <a:rPr lang="it-IT" dirty="0" err="1" smtClean="0"/>
              <a:t>specific</a:t>
            </a:r>
            <a:r>
              <a:rPr lang="it-IT" dirty="0" smtClean="0"/>
              <a:t> container to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Use </a:t>
            </a:r>
            <a:r>
              <a:rPr lang="it-IT" dirty="0" err="1" smtClean="0"/>
              <a:t>og</a:t>
            </a:r>
            <a:r>
              <a:rPr lang="it-IT" dirty="0" smtClean="0"/>
              <a:t> </a:t>
            </a:r>
            <a:r>
              <a:rPr lang="it-IT" dirty="0" err="1" smtClean="0"/>
              <a:t>github</a:t>
            </a:r>
            <a:r>
              <a:rPr lang="it-IT" dirty="0" smtClean="0"/>
              <a:t> </a:t>
            </a:r>
            <a:r>
              <a:rPr lang="it-IT" dirty="0" err="1" smtClean="0"/>
              <a:t>rpo</a:t>
            </a:r>
            <a:r>
              <a:rPr lang="it-IT" dirty="0" smtClean="0"/>
              <a:t> </a:t>
            </a:r>
            <a:r>
              <a:rPr lang="it-IT" dirty="0" err="1" smtClean="0"/>
              <a:t>as</a:t>
            </a:r>
            <a:r>
              <a:rPr lang="it-IT" dirty="0" smtClean="0"/>
              <a:t> a </a:t>
            </a:r>
            <a:r>
              <a:rPr lang="it-IT" dirty="0" err="1" smtClean="0"/>
              <a:t>maven</a:t>
            </a:r>
            <a:r>
              <a:rPr lang="it-IT" dirty="0" smtClean="0"/>
              <a:t> repository </a:t>
            </a:r>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pic>
        <p:nvPicPr>
          <p:cNvPr id="2050" name="Picture 2"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99512" y="6497960"/>
            <a:ext cx="7776864" cy="3744416"/>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Risultati immagini per docke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8625" y="5921896"/>
            <a:ext cx="3086100" cy="1485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endParaRPr lang="it-IT" dirty="0" smtClean="0"/>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1048984" y="5802698"/>
            <a:ext cx="6138258"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220736"/>
            <a:ext cx="19466165" cy="82176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com.google.code.maven-replacer-plugin</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err="1">
                <a:latin typeface="Consolas"/>
              </a:rPr>
              <a:t>replacer</a:t>
            </a: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1.5.3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8000"/>
                </a:solidFill>
                <a:latin typeface="Consolas"/>
              </a:rPr>
              <a:t>&lt;!–- DELETED FRAGMENTS FOR DEMO PURPOUSE  --&gt;</a:t>
            </a:r>
          </a:p>
          <a:p>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err="1">
                <a:latin typeface="Consolas"/>
              </a:rPr>
              <a:t>src</a:t>
            </a:r>
            <a:r>
              <a:rPr lang="it-IT" sz="2400" dirty="0">
                <a:latin typeface="Consolas"/>
              </a:rPr>
              <a:t>/</a:t>
            </a:r>
            <a:r>
              <a:rPr lang="it-IT" sz="2400" dirty="0" err="1">
                <a:latin typeface="Consolas"/>
              </a:rPr>
              <a:t>main</a:t>
            </a:r>
            <a:r>
              <a:rPr lang="it-IT" sz="2400" dirty="0">
                <a:latin typeface="Consolas"/>
              </a:rPr>
              <a:t>/</a:t>
            </a:r>
            <a:r>
              <a:rPr lang="it-IT" sz="2400" dirty="0" err="1">
                <a:latin typeface="Consolas"/>
              </a:rPr>
              <a:t>docker</a:t>
            </a:r>
            <a:r>
              <a:rPr lang="it-IT" sz="2400" dirty="0">
                <a:latin typeface="Consolas"/>
              </a:rPr>
              <a:t>/</a:t>
            </a:r>
            <a:r>
              <a:rPr lang="it-IT" sz="2400" dirty="0" err="1">
                <a:latin typeface="Consolas"/>
              </a:rPr>
              <a:t>dockerfileTemplate</a:t>
            </a:r>
            <a:r>
              <a:rPr lang="it-IT" sz="2400" dirty="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p>
          <a:p>
            <a:r>
              <a:rPr lang="it-IT" sz="2400" dirty="0">
                <a:solidFill>
                  <a:srgbClr val="008000"/>
                </a:solidFill>
                <a:latin typeface="Consolas"/>
              </a:rPr>
              <a:t>	</a:t>
            </a:r>
            <a:r>
              <a:rPr lang="it-IT" sz="2400" dirty="0" smtClean="0">
                <a:solidFill>
                  <a:srgbClr val="008000"/>
                </a:solidFill>
                <a:latin typeface="Consolas"/>
              </a:rPr>
              <a:t>&lt;!--</a:t>
            </a:r>
            <a:r>
              <a:rPr lang="it-IT" sz="2400" dirty="0">
                <a:solidFill>
                  <a:srgbClr val="008000"/>
                </a:solidFill>
                <a:latin typeface="Consolas"/>
              </a:rPr>
              <a:t>PATH_TO_REPO /</a:t>
            </a:r>
            <a:r>
              <a:rPr lang="it-IT" sz="2400" dirty="0" err="1">
                <a:solidFill>
                  <a:srgbClr val="008000"/>
                </a:solidFill>
                <a:latin typeface="Consolas"/>
              </a:rPr>
              <a:t>var</a:t>
            </a:r>
            <a:r>
              <a:rPr lang="it-IT" sz="2400" dirty="0">
                <a:solidFill>
                  <a:srgbClr val="008000"/>
                </a:solidFill>
                <a:latin typeface="Consolas"/>
              </a:rPr>
              <a:t>/</a:t>
            </a:r>
            <a:r>
              <a:rPr lang="it-IT" sz="2400" dirty="0" err="1">
                <a:solidFill>
                  <a:srgbClr val="008000"/>
                </a:solidFill>
                <a:latin typeface="Consolas"/>
              </a:rPr>
              <a:t>lib</a:t>
            </a:r>
            <a:r>
              <a:rPr lang="it-IT" sz="2400" dirty="0">
                <a:solidFill>
                  <a:srgbClr val="008000"/>
                </a:solidFill>
                <a:latin typeface="Consolas"/>
              </a:rPr>
              <a:t>/</a:t>
            </a:r>
            <a:r>
              <a:rPr lang="it-IT" sz="2400" dirty="0" err="1">
                <a:solidFill>
                  <a:srgbClr val="008000"/>
                </a:solidFill>
                <a:latin typeface="Consolas"/>
              </a:rPr>
              <a:t>openshift</a:t>
            </a:r>
            <a:r>
              <a:rPr lang="it-IT" sz="2400" dirty="0">
                <a:solidFill>
                  <a:srgbClr val="008000"/>
                </a:solidFill>
                <a:latin typeface="Consolas"/>
              </a:rPr>
              <a:t>/566ae57d0c1e6629760000cd/</a:t>
            </a:r>
            <a:r>
              <a:rPr lang="it-IT" sz="2400" dirty="0" err="1">
                <a:solidFill>
                  <a:srgbClr val="008000"/>
                </a:solidFill>
                <a:latin typeface="Consolas"/>
              </a:rPr>
              <a:t>app</a:t>
            </a:r>
            <a:r>
              <a:rPr lang="it-IT" sz="2400" dirty="0">
                <a:solidFill>
                  <a:srgbClr val="008000"/>
                </a:solidFill>
                <a:latin typeface="Consolas"/>
              </a:rPr>
              <a:t>-root/data/</a:t>
            </a:r>
            <a:r>
              <a:rPr lang="it-IT" sz="2400" dirty="0" err="1">
                <a:solidFill>
                  <a:srgbClr val="008000"/>
                </a:solidFill>
                <a:latin typeface="Consolas"/>
              </a:rPr>
              <a:t>buildjenkins</a:t>
            </a:r>
            <a:r>
              <a:rPr lang="it-IT" sz="2400" dirty="0">
                <a:solidFill>
                  <a:srgbClr val="008000"/>
                </a:solidFill>
                <a:latin typeface="Consolas"/>
              </a:rPr>
              <a:t>/</a:t>
            </a:r>
            <a:r>
              <a:rPr lang="it-IT" sz="2400" dirty="0" err="1">
                <a:solidFill>
                  <a:srgbClr val="008000"/>
                </a:solidFill>
                <a:latin typeface="Consolas"/>
              </a:rPr>
              <a:t>qualityassurance</a:t>
            </a:r>
            <a:r>
              <a:rPr lang="it-IT" sz="2400" dirty="0">
                <a:solidFill>
                  <a:srgbClr val="008000"/>
                </a:solidFill>
                <a:latin typeface="Consolas"/>
              </a:rPr>
              <a:t>--&gt;</a:t>
            </a:r>
            <a:r>
              <a:rPr lang="it-IT" sz="2400" dirty="0">
                <a:latin typeface="Consolas"/>
              </a:rPr>
              <a:t/>
            </a:r>
            <a:br>
              <a:rPr lang="it-IT" sz="2400" dirty="0">
                <a:latin typeface="Consolas"/>
              </a:rPr>
            </a:br>
            <a:r>
              <a:rPr lang="it-IT" sz="2400" dirty="0" smtClean="0">
                <a:latin typeface="Consolas"/>
              </a:rPr>
              <a:t>	</a:t>
            </a:r>
          </a:p>
          <a:p>
            <a:r>
              <a:rPr lang="it-IT" sz="2400" dirty="0">
                <a:solidFill>
                  <a:srgbClr val="0000FF"/>
                </a:solidFill>
                <a:latin typeface="Consolas"/>
              </a:rPr>
              <a:t>	</a:t>
            </a:r>
            <a:r>
              <a:rPr lang="it-IT" sz="2400" dirty="0" smtClean="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${PATH_TO_REPO}/</a:t>
            </a:r>
            <a:r>
              <a:rPr lang="it-IT" sz="2400" dirty="0" err="1">
                <a:latin typeface="Consolas"/>
              </a:rPr>
              <a:t>Dockerfile</a:t>
            </a:r>
            <a:r>
              <a:rPr lang="it-IT" sz="2400" dirty="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jar_name</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00D-bookABattery_SERVICE</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@version@</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a:solidFill>
                  <a:srgbClr val="008000"/>
                </a:solidFill>
                <a:latin typeface="Consolas"/>
              </a:rPr>
              <a:t>&lt;!–- DELETED FRAGMENTS FOR DEMO PURPOUSE  </a:t>
            </a:r>
            <a:r>
              <a:rPr lang="it-IT" sz="2400" dirty="0" smtClean="0">
                <a:solidFill>
                  <a:srgbClr val="008000"/>
                </a:solidFill>
                <a:latin typeface="Consolas"/>
              </a:rPr>
              <a:t>--&gt;</a:t>
            </a:r>
            <a:endParaRPr lang="it-IT" sz="24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9446382" y="4928642"/>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err="1" smtClean="0"/>
              <a:t>Git</a:t>
            </a:r>
            <a:r>
              <a:rPr lang="it-IT" dirty="0" smtClean="0"/>
              <a:t> hub AD A MAVEN REPO FOR </a:t>
            </a:r>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161102"/>
            <a:ext cx="20690301" cy="8217634"/>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err="1" smtClean="0">
                <a:latin typeface="Consolas"/>
              </a:rPr>
              <a:t>com.github.github</a:t>
            </a:r>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site-</a:t>
            </a:r>
            <a:r>
              <a:rPr lang="it-IT" sz="2400" dirty="0" err="1" smtClean="0">
                <a:latin typeface="Consolas"/>
              </a:rPr>
              <a:t>maven</a:t>
            </a:r>
            <a:r>
              <a:rPr lang="it-IT" sz="2400" dirty="0" smtClean="0">
                <a:latin typeface="Consolas"/>
              </a:rPr>
              <a:t>-</a:t>
            </a:r>
            <a:r>
              <a:rPr lang="it-IT" sz="2400" dirty="0" err="1" smtClean="0">
                <a:latin typeface="Consolas"/>
              </a:rPr>
              <a:t>plugin</a:t>
            </a: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0.12</a:t>
            </a: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err="1" smtClean="0">
                <a:latin typeface="Consolas"/>
              </a:rPr>
              <a:t>Maven</a:t>
            </a:r>
            <a:r>
              <a:rPr lang="it-IT" sz="2400" dirty="0" smtClean="0">
                <a:latin typeface="Consolas"/>
              </a:rPr>
              <a:t> </a:t>
            </a:r>
            <a:r>
              <a:rPr lang="it-IT" sz="2400" dirty="0" err="1" smtClean="0">
                <a:latin typeface="Consolas"/>
              </a:rPr>
              <a:t>artifacts</a:t>
            </a:r>
            <a:r>
              <a:rPr lang="it-IT" sz="2400" dirty="0" smtClean="0">
                <a:latin typeface="Consolas"/>
              </a:rPr>
              <a:t> for ${</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r>
              <a:rPr lang="it-IT" sz="2400" dirty="0" smtClean="0">
                <a:latin typeface="Consolas"/>
              </a:rPr>
              <a:t>${PATH_TO_REPO}</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p>
          <a:p>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8000"/>
                </a:solidFill>
                <a:latin typeface="Consolas"/>
              </a:rPr>
              <a:t>&lt;!--PATH_TO_REPO /</a:t>
            </a:r>
            <a:r>
              <a:rPr lang="it-IT" sz="2400" dirty="0" err="1" smtClean="0">
                <a:solidFill>
                  <a:srgbClr val="008000"/>
                </a:solidFill>
                <a:latin typeface="Consolas"/>
              </a:rPr>
              <a:t>var</a:t>
            </a:r>
            <a:r>
              <a:rPr lang="it-IT" sz="2400" dirty="0" smtClean="0">
                <a:solidFill>
                  <a:srgbClr val="008000"/>
                </a:solidFill>
                <a:latin typeface="Consolas"/>
              </a:rPr>
              <a:t>/</a:t>
            </a:r>
            <a:r>
              <a:rPr lang="it-IT" sz="2400" dirty="0" err="1" smtClean="0">
                <a:solidFill>
                  <a:srgbClr val="008000"/>
                </a:solidFill>
                <a:latin typeface="Consolas"/>
              </a:rPr>
              <a:t>lib</a:t>
            </a:r>
            <a:r>
              <a:rPr lang="it-IT" sz="2400" dirty="0" smtClean="0">
                <a:solidFill>
                  <a:srgbClr val="008000"/>
                </a:solidFill>
                <a:latin typeface="Consolas"/>
              </a:rPr>
              <a:t>/</a:t>
            </a:r>
            <a:r>
              <a:rPr lang="it-IT" sz="2400" dirty="0" err="1" smtClean="0">
                <a:solidFill>
                  <a:srgbClr val="008000"/>
                </a:solidFill>
                <a:latin typeface="Consolas"/>
              </a:rPr>
              <a:t>openshift</a:t>
            </a:r>
            <a:r>
              <a:rPr lang="it-IT" sz="2400" dirty="0" smtClean="0">
                <a:solidFill>
                  <a:srgbClr val="008000"/>
                </a:solidFill>
                <a:latin typeface="Consolas"/>
              </a:rPr>
              <a:t>/566ae57d0c1e6629760000cd/</a:t>
            </a:r>
            <a:r>
              <a:rPr lang="it-IT" sz="2400" dirty="0" err="1" smtClean="0">
                <a:solidFill>
                  <a:srgbClr val="008000"/>
                </a:solidFill>
                <a:latin typeface="Consolas"/>
              </a:rPr>
              <a:t>app</a:t>
            </a:r>
            <a:r>
              <a:rPr lang="it-IT" sz="2400" dirty="0" smtClean="0">
                <a:solidFill>
                  <a:srgbClr val="008000"/>
                </a:solidFill>
                <a:latin typeface="Consolas"/>
              </a:rPr>
              <a:t>-root/data/</a:t>
            </a:r>
            <a:r>
              <a:rPr lang="it-IT" sz="2400" dirty="0" err="1" smtClean="0">
                <a:solidFill>
                  <a:srgbClr val="008000"/>
                </a:solidFill>
                <a:latin typeface="Consolas"/>
              </a:rPr>
              <a:t>buildjenkins</a:t>
            </a:r>
            <a:r>
              <a:rPr lang="it-IT" sz="2400" dirty="0" smtClean="0">
                <a:solidFill>
                  <a:srgbClr val="008000"/>
                </a:solidFill>
                <a:latin typeface="Consolas"/>
              </a:rPr>
              <a:t>/</a:t>
            </a:r>
            <a:r>
              <a:rPr lang="it-IT" sz="2400" dirty="0" err="1" smtClean="0">
                <a:solidFill>
                  <a:srgbClr val="008000"/>
                </a:solidFill>
                <a:latin typeface="Consolas"/>
              </a:rPr>
              <a:t>qualityassurance</a:t>
            </a:r>
            <a:r>
              <a:rPr lang="it-IT" sz="2400" dirty="0" smtClean="0">
                <a:solidFill>
                  <a:srgbClr val="008000"/>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err="1" smtClean="0">
                <a:latin typeface="Consolas"/>
              </a:rPr>
              <a:t>refs</a:t>
            </a:r>
            <a:r>
              <a:rPr lang="it-IT" sz="2400" dirty="0" smtClean="0">
                <a:latin typeface="Consolas"/>
              </a:rPr>
              <a:t>/heads/</a:t>
            </a:r>
            <a:r>
              <a:rPr lang="it-IT" sz="2400" dirty="0" err="1" smtClean="0">
                <a:latin typeface="Consolas"/>
              </a:rPr>
              <a:t>qualityassurance</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REMOTE BRANCH NAME--&gt;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includes</a:t>
            </a:r>
            <a:r>
              <a:rPr lang="it-IT" sz="2400" dirty="0" smtClean="0">
                <a:solidFill>
                  <a:srgbClr val="0000FF"/>
                </a:solidFill>
                <a:latin typeface="Consolas"/>
              </a:rPr>
              <a:t>&gt;&lt;</a:t>
            </a:r>
            <a:r>
              <a:rPr lang="it-IT" sz="2400" dirty="0" smtClean="0">
                <a:solidFill>
                  <a:srgbClr val="800000"/>
                </a:solidFill>
                <a:latin typeface="Consolas"/>
              </a:rPr>
              <a:t>include</a:t>
            </a:r>
            <a:r>
              <a:rPr lang="it-IT" sz="2400" dirty="0" smtClean="0">
                <a:solidFill>
                  <a:srgbClr val="0000FF"/>
                </a:solidFill>
                <a:latin typeface="Consolas"/>
              </a:rPr>
              <a:t>&gt;</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include</a:t>
            </a:r>
            <a:r>
              <a:rPr lang="it-IT" sz="2400" dirty="0" smtClean="0">
                <a:solidFill>
                  <a:srgbClr val="0000FF"/>
                </a:solidFill>
                <a:latin typeface="Consolas"/>
              </a:rPr>
              <a:t>&gt;&lt;/</a:t>
            </a:r>
            <a:r>
              <a:rPr lang="it-IT" sz="2400" dirty="0" err="1" smtClean="0">
                <a:solidFill>
                  <a:srgbClr val="800000"/>
                </a:solidFill>
                <a:latin typeface="Consolas"/>
              </a:rPr>
              <a:t>includes</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err="1" smtClean="0">
                <a:latin typeface="Consolas"/>
              </a:rPr>
              <a:t>bookabatteryservice</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GITHUB REPOSITORY NAME--&gt; </a:t>
            </a:r>
            <a:br>
              <a:rPr lang="it-IT" sz="2400" dirty="0">
                <a:solidFill>
                  <a:srgbClr val="008000"/>
                </a:solidFill>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err="1" smtClean="0">
                <a:latin typeface="Consolas"/>
              </a:rPr>
              <a:t>lbennardis</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USERNAME--&gt; </a:t>
            </a:r>
            <a:br>
              <a:rPr lang="it-IT" sz="2400" dirty="0">
                <a:solidFill>
                  <a:srgbClr val="008000"/>
                </a:solidFill>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Build with Jenkins</a:t>
            </a:r>
          </a:p>
          <a:p>
            <a:pPr lvl="1"/>
            <a:r>
              <a:rPr lang="it-IT" dirty="0" smtClean="0"/>
              <a:t>Configuration </a:t>
            </a:r>
          </a:p>
          <a:p>
            <a:pPr lvl="1"/>
            <a:r>
              <a:rPr lang="it-IT" dirty="0" smtClean="0"/>
              <a:t>Build </a:t>
            </a:r>
            <a:r>
              <a:rPr lang="it-IT" dirty="0" err="1" smtClean="0"/>
              <a:t>mnually</a:t>
            </a:r>
            <a:r>
              <a:rPr lang="it-IT" dirty="0" smtClean="0"/>
              <a:t> </a:t>
            </a:r>
            <a:r>
              <a:rPr lang="it-IT" dirty="0" err="1" smtClean="0"/>
              <a:t>trigged</a:t>
            </a:r>
            <a:endParaRPr lang="it-IT" dirty="0" smtClean="0"/>
          </a:p>
          <a:p>
            <a:pPr lvl="1"/>
            <a:r>
              <a:rPr lang="it-IT" dirty="0" smtClean="0"/>
              <a:t>Build </a:t>
            </a:r>
            <a:r>
              <a:rPr lang="it-IT" dirty="0" err="1" smtClean="0"/>
              <a:t>also</a:t>
            </a:r>
            <a:r>
              <a:rPr lang="it-IT" dirty="0" smtClean="0"/>
              <a:t> </a:t>
            </a:r>
            <a:r>
              <a:rPr lang="it-IT" dirty="0" err="1" smtClean="0"/>
              <a:t>automatic</a:t>
            </a:r>
            <a:endParaRPr lang="it-IT" dirty="0" smtClean="0"/>
          </a:p>
          <a:p>
            <a:r>
              <a:rPr lang="it-IT" dirty="0" err="1" smtClean="0"/>
              <a:t>Launch</a:t>
            </a:r>
            <a:r>
              <a:rPr lang="it-IT" dirty="0" smtClean="0"/>
              <a:t> build with </a:t>
            </a:r>
            <a:r>
              <a:rPr lang="it-IT" dirty="0" err="1" smtClean="0"/>
              <a:t>dockerhub</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 </a:t>
            </a:r>
            <a:r>
              <a:rPr lang="it-IT" dirty="0" err="1" smtClean="0"/>
              <a:t>Guthyb</a:t>
            </a:r>
            <a:r>
              <a:rPr lang="it-IT" dirty="0" smtClean="0"/>
              <a:t> </a:t>
            </a:r>
            <a:r>
              <a:rPr lang="it-IT" dirty="0" err="1" smtClean="0"/>
              <a:t>maven</a:t>
            </a:r>
            <a:r>
              <a:rPr lang="it-IT" dirty="0" smtClean="0"/>
              <a:t> </a:t>
            </a:r>
            <a:r>
              <a:rPr lang="it-IT" dirty="0" err="1" smtClean="0"/>
              <a:t>repo</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it-IT" dirty="0" err="1" smtClean="0"/>
              <a:t>Dockerfil</a:t>
            </a:r>
            <a:r>
              <a:rPr lang="it-IT" dirty="0" smtClean="0"/>
              <a:t> </a:t>
            </a:r>
          </a:p>
          <a:p>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499082" y="6544114"/>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14" y="5993904"/>
            <a:ext cx="9106242"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14" y="7563374"/>
            <a:ext cx="9106242" cy="13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4" y="9108104"/>
            <a:ext cx="120586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5" y="2033464"/>
            <a:ext cx="9106242" cy="337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Quality</a:t>
            </a:r>
            <a:r>
              <a:rPr lang="it-IT" dirty="0" smtClean="0"/>
              <a:t> </a:t>
            </a:r>
            <a:r>
              <a:rPr lang="it-IT" dirty="0" err="1" smtClean="0"/>
              <a:t>assureance</a:t>
            </a:r>
            <a:r>
              <a:rPr lang="it-IT" dirty="0" smtClean="0"/>
              <a:t> test </a:t>
            </a:r>
            <a:r>
              <a:rPr lang="it-IT" dirty="0" err="1" smtClean="0"/>
              <a:t>has</a:t>
            </a:r>
            <a:r>
              <a:rPr lang="it-IT" dirty="0" smtClean="0"/>
              <a:t> </a:t>
            </a:r>
            <a:r>
              <a:rPr lang="it-IT" dirty="0" err="1" smtClean="0"/>
              <a:t>finished</a:t>
            </a:r>
            <a:r>
              <a:rPr lang="it-IT" dirty="0" smtClean="0"/>
              <a:t> </a:t>
            </a:r>
            <a:r>
              <a:rPr lang="it-IT" dirty="0" err="1" smtClean="0"/>
              <a:t>successfully</a:t>
            </a:r>
            <a:r>
              <a:rPr lang="it-IT" dirty="0" smtClean="0"/>
              <a:t> so the </a:t>
            </a:r>
            <a:r>
              <a:rPr lang="it-IT" dirty="0" err="1" smtClean="0"/>
              <a:t>next</a:t>
            </a:r>
            <a:r>
              <a:rPr lang="it-IT" dirty="0" smtClean="0"/>
              <a:t> of the </a:t>
            </a:r>
            <a:r>
              <a:rPr lang="it-IT" dirty="0" err="1" smtClean="0"/>
              <a:t>lifecycle</a:t>
            </a:r>
            <a:r>
              <a:rPr lang="it-IT" dirty="0" smtClean="0"/>
              <a:t> </a:t>
            </a:r>
            <a:r>
              <a:rPr lang="it-IT" dirty="0" err="1" smtClean="0"/>
              <a:t>is</a:t>
            </a:r>
            <a:r>
              <a:rPr lang="it-IT" dirty="0" smtClean="0"/>
              <a:t> Production</a:t>
            </a:r>
          </a:p>
          <a:p>
            <a:r>
              <a:rPr lang="it-IT" dirty="0" smtClean="0"/>
              <a:t>For the </a:t>
            </a:r>
            <a:r>
              <a:rPr lang="it-IT" dirty="0" err="1" smtClean="0"/>
              <a:t>runtime</a:t>
            </a:r>
            <a:r>
              <a:rPr lang="it-IT" dirty="0" smtClean="0"/>
              <a:t> </a:t>
            </a:r>
            <a:r>
              <a:rPr lang="it-IT" dirty="0" err="1" smtClean="0"/>
              <a:t>environment</a:t>
            </a:r>
            <a:r>
              <a:rPr lang="it-IT" dirty="0" smtClean="0"/>
              <a:t> </a:t>
            </a:r>
            <a:r>
              <a:rPr lang="it-IT" dirty="0" err="1" smtClean="0"/>
              <a:t>it</a:t>
            </a:r>
            <a:r>
              <a:rPr lang="it-IT" dirty="0" smtClean="0"/>
              <a:t> </a:t>
            </a:r>
            <a:r>
              <a:rPr lang="it-IT" dirty="0" err="1" smtClean="0"/>
              <a:t>will</a:t>
            </a:r>
            <a:r>
              <a:rPr lang="it-IT" dirty="0" smtClean="0"/>
              <a:t> be </a:t>
            </a:r>
            <a:r>
              <a:rPr lang="it-IT" dirty="0" err="1" smtClean="0"/>
              <a:t>used</a:t>
            </a:r>
            <a:r>
              <a:rPr lang="it-IT" dirty="0" smtClean="0"/>
              <a:t> a </a:t>
            </a:r>
            <a:r>
              <a:rPr lang="it-IT" dirty="0" err="1" smtClean="0"/>
              <a:t>Cloud</a:t>
            </a:r>
            <a:r>
              <a:rPr lang="it-IT" dirty="0" smtClean="0"/>
              <a:t>  PAAS : </a:t>
            </a:r>
            <a:r>
              <a:rPr lang="it-IT" dirty="0" err="1" smtClean="0"/>
              <a:t>Pivotal</a:t>
            </a:r>
            <a:r>
              <a:rPr lang="it-IT" dirty="0" smtClean="0"/>
              <a:t> Web Services</a:t>
            </a:r>
          </a:p>
          <a:p>
            <a:r>
              <a:rPr lang="it-IT" dirty="0" err="1" smtClean="0"/>
              <a:t>Pivotal</a:t>
            </a:r>
            <a:r>
              <a:rPr lang="it-IT" dirty="0" smtClean="0"/>
              <a:t> Web Services </a:t>
            </a:r>
            <a:r>
              <a:rPr lang="it-IT" b="1" dirty="0" err="1"/>
              <a:t>Built</a:t>
            </a:r>
            <a:r>
              <a:rPr lang="it-IT" b="1" dirty="0"/>
              <a:t> on </a:t>
            </a:r>
            <a:r>
              <a:rPr lang="it-IT" b="1" dirty="0" err="1"/>
              <a:t>Cloud</a:t>
            </a:r>
            <a:r>
              <a:rPr lang="it-IT" b="1" dirty="0"/>
              <a:t> </a:t>
            </a:r>
            <a:r>
              <a:rPr lang="it-IT" b="1" dirty="0" err="1" smtClean="0"/>
              <a:t>Foundry</a:t>
            </a:r>
            <a:r>
              <a:rPr lang="it-IT" b="1" dirty="0" smtClean="0"/>
              <a:t>  AN OPEN SOURCE </a:t>
            </a:r>
            <a:r>
              <a:rPr lang="it-IT" b="1" dirty="0" err="1" smtClean="0"/>
              <a:t>paas</a:t>
            </a:r>
            <a:r>
              <a:rPr lang="it-IT" b="1" dirty="0" smtClean="0"/>
              <a:t> </a:t>
            </a:r>
            <a:r>
              <a:rPr lang="it-IT" b="1" dirty="0" err="1" smtClean="0"/>
              <a:t>sOLUTION</a:t>
            </a:r>
            <a:endParaRPr lang="it-IT" dirty="0" smtClean="0"/>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Manve</a:t>
            </a:r>
            <a:r>
              <a:rPr lang="it-IT" dirty="0" smtClean="0"/>
              <a:t> and </a:t>
            </a:r>
            <a:r>
              <a:rPr lang="it-IT" dirty="0" err="1" smtClean="0"/>
              <a:t>then</a:t>
            </a:r>
            <a:r>
              <a:rPr lang="it-IT" dirty="0" smtClean="0"/>
              <a:t> integrate to Jenkins</a:t>
            </a:r>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 </a:t>
            </a:r>
            <a:r>
              <a:rPr lang="it-IT" dirty="0" err="1" smtClean="0"/>
              <a:t>implemented</a:t>
            </a:r>
            <a:r>
              <a:rPr lang="it-IT" dirty="0" smtClean="0"/>
              <a:t> with a </a:t>
            </a:r>
            <a:r>
              <a:rPr lang="it-IT" dirty="0" err="1" smtClean="0"/>
              <a:t>dedicated</a:t>
            </a:r>
            <a:r>
              <a:rPr lang="it-IT" dirty="0" smtClean="0"/>
              <a:t> </a:t>
            </a:r>
            <a:r>
              <a:rPr lang="it-IT" dirty="0" err="1" smtClean="0"/>
              <a:t>instance</a:t>
            </a:r>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4245496"/>
          </a:xfrm>
        </p:spPr>
        <p:txBody>
          <a:bodyPr/>
          <a:lstStyle/>
          <a:p>
            <a:r>
              <a:rPr lang="it-IT" dirty="0" err="1" smtClean="0"/>
              <a:t>Pivotal</a:t>
            </a:r>
            <a:r>
              <a:rPr lang="it-IT" dirty="0" smtClean="0"/>
              <a:t> web service </a:t>
            </a:r>
            <a:r>
              <a:rPr lang="it-IT" dirty="0" err="1" smtClean="0"/>
              <a:t>presentation</a:t>
            </a:r>
            <a:endParaRPr lang="it-IT" dirty="0" smtClean="0"/>
          </a:p>
          <a:p>
            <a:pPr lvl="1"/>
            <a:r>
              <a:rPr lang="it-IT" dirty="0" smtClean="0"/>
              <a:t>My </a:t>
            </a:r>
            <a:r>
              <a:rPr lang="it-IT" dirty="0" err="1" smtClean="0"/>
              <a:t>instance</a:t>
            </a:r>
            <a:endParaRPr lang="it-IT" dirty="0" smtClean="0"/>
          </a:p>
          <a:p>
            <a:pPr lvl="1"/>
            <a:r>
              <a:rPr lang="it-IT" dirty="0" smtClean="0"/>
              <a:t>Console </a:t>
            </a:r>
          </a:p>
          <a:p>
            <a:pPr lvl="1"/>
            <a:r>
              <a:rPr lang="it-IT" dirty="0" smtClean="0"/>
              <a:t>Application </a:t>
            </a:r>
            <a:r>
              <a:rPr lang="it-IT" dirty="0" err="1" smtClean="0"/>
              <a:t>backing</a:t>
            </a:r>
            <a:r>
              <a:rPr lang="it-IT" dirty="0" smtClean="0"/>
              <a:t> </a:t>
            </a:r>
            <a:r>
              <a:rPr lang="it-IT" dirty="0" err="1" smtClean="0"/>
              <a:t>services</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01139043"/>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p>
          <a:p>
            <a:pPr lvl="1" eaLnBrk="1" hangingPunct="1"/>
            <a:r>
              <a:rPr lang="it-IT" sz="2800" dirty="0" smtClean="0"/>
              <a:t>Optimizing the skill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to </a:t>
            </a:r>
            <a:r>
              <a:rPr lang="it-IT" sz="2800" dirty="0" err="1" smtClean="0"/>
              <a:t>its</a:t>
            </a:r>
            <a:r>
              <a:rPr lang="it-IT" sz="2800" dirty="0" smtClean="0"/>
              <a:t> goal </a:t>
            </a:r>
            <a:r>
              <a:rPr lang="it-IT" sz="2800" dirty="0" err="1" smtClean="0"/>
              <a:t>each</a:t>
            </a:r>
            <a:r>
              <a:rPr lang="it-IT" sz="2800" dirty="0" smtClean="0"/>
              <a:t> 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14554224" cy="4245496"/>
          </a:xfrm>
        </p:spPr>
        <p:txBody>
          <a:bodyPr/>
          <a:lstStyle/>
          <a:p>
            <a:r>
              <a:rPr lang="it-IT" dirty="0" smtClean="0"/>
              <a:t>Console</a:t>
            </a:r>
          </a:p>
          <a:p>
            <a:r>
              <a:rPr lang="it-IT" dirty="0" err="1" smtClean="0"/>
              <a:t>App</a:t>
            </a:r>
            <a:endParaRPr lang="it-IT" dirty="0" smtClean="0"/>
          </a:p>
          <a:p>
            <a:r>
              <a:rPr lang="it-IT" dirty="0" smtClean="0"/>
              <a:t>Services</a:t>
            </a:r>
          </a:p>
          <a:p>
            <a:r>
              <a:rPr lang="it-IT"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9832" y="5417840"/>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2122543"/>
            <a:ext cx="24554728" cy="9971961"/>
          </a:xfrm>
          <a:prstGeom prst="rect">
            <a:avLst/>
          </a:prstGeom>
          <a:noFill/>
        </p:spPr>
        <p:txBody>
          <a:bodyPr wrap="square" rtlCol="0">
            <a:spAutoFit/>
          </a:bodyPr>
          <a:lstStyle/>
          <a:p>
            <a:r>
              <a:rPr lang="it-IT" sz="2200" dirty="0">
                <a:latin typeface="Consolas"/>
              </a:rPr>
              <a:t>@</a:t>
            </a:r>
            <a:r>
              <a:rPr lang="it-IT" sz="2200" dirty="0" err="1">
                <a:latin typeface="Consolas"/>
              </a:rPr>
              <a:t>SpringBootApplication</a:t>
            </a:r>
            <a:r>
              <a:rPr lang="it-IT" sz="2200" dirty="0">
                <a:latin typeface="Consolas"/>
              </a:rPr>
              <a:t> </a:t>
            </a:r>
            <a:br>
              <a:rPr lang="it-IT" sz="2200" dirty="0">
                <a:latin typeface="Consolas"/>
              </a:rPr>
            </a:b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class</a:t>
            </a:r>
            <a:r>
              <a:rPr lang="it-IT" sz="2200" dirty="0">
                <a:latin typeface="Consolas"/>
              </a:rPr>
              <a:t> Application { </a:t>
            </a:r>
            <a:br>
              <a:rPr lang="it-IT" sz="2200" dirty="0">
                <a:latin typeface="Consolas"/>
              </a:rPr>
            </a:br>
            <a:r>
              <a:rPr lang="it-IT" sz="2200" dirty="0">
                <a:latin typeface="Consolas"/>
              </a:rPr>
              <a:t>    </a:t>
            </a: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static</a:t>
            </a:r>
            <a:r>
              <a:rPr lang="it-IT" sz="2200" dirty="0">
                <a:latin typeface="Consolas"/>
              </a:rPr>
              <a:t> </a:t>
            </a:r>
            <a:r>
              <a:rPr lang="it-IT" sz="2200" dirty="0" err="1">
                <a:solidFill>
                  <a:srgbClr val="0000FF"/>
                </a:solidFill>
                <a:latin typeface="Consolas"/>
              </a:rPr>
              <a:t>void</a:t>
            </a:r>
            <a:r>
              <a:rPr lang="it-IT" sz="2200" dirty="0">
                <a:latin typeface="Consolas"/>
              </a:rPr>
              <a:t> </a:t>
            </a:r>
            <a:r>
              <a:rPr lang="it-IT" sz="2200" dirty="0" err="1">
                <a:latin typeface="Consolas"/>
              </a:rPr>
              <a:t>main</a:t>
            </a:r>
            <a:r>
              <a:rPr lang="it-IT" sz="2200" dirty="0">
                <a:latin typeface="Consolas"/>
              </a:rPr>
              <a:t>(</a:t>
            </a:r>
            <a:r>
              <a:rPr lang="it-IT" sz="2200" dirty="0" err="1">
                <a:latin typeface="Consolas"/>
              </a:rPr>
              <a:t>String</a:t>
            </a:r>
            <a:r>
              <a:rPr lang="it-IT" sz="2200" dirty="0">
                <a:latin typeface="Consolas"/>
              </a:rPr>
              <a:t>[] </a:t>
            </a:r>
            <a:r>
              <a:rPr lang="it-IT" sz="2200" dirty="0" err="1">
                <a:latin typeface="Consolas"/>
              </a:rPr>
              <a:t>args</a:t>
            </a:r>
            <a:r>
              <a:rPr lang="it-IT" sz="2200" dirty="0">
                <a:latin typeface="Consolas"/>
              </a:rPr>
              <a:t>) { </a:t>
            </a:r>
            <a:br>
              <a:rPr lang="it-IT" sz="2200" dirty="0">
                <a:latin typeface="Consolas"/>
              </a:rPr>
            </a:br>
            <a:r>
              <a:rPr lang="it-IT" sz="2200" dirty="0">
                <a:latin typeface="Consolas"/>
              </a:rPr>
              <a:t>        </a:t>
            </a:r>
            <a:r>
              <a:rPr lang="it-IT" sz="2200" dirty="0" err="1">
                <a:latin typeface="Consolas"/>
              </a:rPr>
              <a:t>SpringApplication.run</a:t>
            </a:r>
            <a:r>
              <a:rPr lang="it-IT" sz="2200" dirty="0">
                <a:latin typeface="Consolas"/>
              </a:rPr>
              <a:t>(</a:t>
            </a:r>
            <a:r>
              <a:rPr lang="it-IT" sz="2200" dirty="0" err="1">
                <a:latin typeface="Consolas"/>
              </a:rPr>
              <a:t>Application.</a:t>
            </a:r>
            <a:r>
              <a:rPr lang="it-IT" sz="2200" dirty="0" err="1">
                <a:solidFill>
                  <a:srgbClr val="0000FF"/>
                </a:solidFill>
                <a:latin typeface="Consolas"/>
              </a:rPr>
              <a:t>class</a:t>
            </a:r>
            <a:r>
              <a:rPr lang="it-IT" sz="2200" dirty="0">
                <a:latin typeface="Consolas"/>
              </a:rPr>
              <a:t>, </a:t>
            </a:r>
            <a:r>
              <a:rPr lang="it-IT" sz="2200" dirty="0" err="1">
                <a:latin typeface="Consolas"/>
              </a:rPr>
              <a:t>args</a:t>
            </a:r>
            <a:r>
              <a:rPr lang="it-IT" sz="2200" dirty="0">
                <a:latin typeface="Consolas"/>
              </a:rPr>
              <a:t>);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endParaRPr lang="it-IT" sz="2200" dirty="0" smtClean="0">
              <a:latin typeface="Consolas"/>
            </a:endParaRPr>
          </a:p>
          <a:p>
            <a:r>
              <a:rPr lang="it-IT" sz="2200" dirty="0">
                <a:latin typeface="Consolas"/>
              </a:rPr>
              <a:t>    @Bean </a:t>
            </a:r>
            <a:br>
              <a:rPr lang="it-IT" sz="2200" dirty="0">
                <a:latin typeface="Consolas"/>
              </a:rPr>
            </a:br>
            <a:r>
              <a:rPr lang="it-IT" sz="2200" dirty="0">
                <a:latin typeface="Consolas"/>
              </a:rPr>
              <a:t>    @</a:t>
            </a:r>
            <a:r>
              <a:rPr lang="it-IT" sz="2200" dirty="0" err="1">
                <a:latin typeface="Consolas"/>
              </a:rPr>
              <a:t>Profile</a:t>
            </a:r>
            <a:r>
              <a:rPr lang="it-IT" sz="2200" dirty="0">
                <a:latin typeface="Consolas"/>
              </a:rPr>
              <a:t>(</a:t>
            </a:r>
            <a:r>
              <a:rPr lang="it-IT" sz="2200" dirty="0">
                <a:solidFill>
                  <a:srgbClr val="800000"/>
                </a:solidFill>
                <a:latin typeface="Consolas"/>
              </a:rPr>
              <a:t>"</a:t>
            </a:r>
            <a:r>
              <a:rPr lang="it-IT" sz="2200" dirty="0" err="1">
                <a:solidFill>
                  <a:srgbClr val="800000"/>
                </a:solidFill>
                <a:latin typeface="Consolas"/>
              </a:rPr>
              <a:t>cloudfoundry</a:t>
            </a:r>
            <a:r>
              <a:rPr lang="it-IT" sz="2200" dirty="0">
                <a:solidFill>
                  <a:srgbClr val="800000"/>
                </a:solidFill>
                <a:latin typeface="Consolas"/>
              </a:rPr>
              <a:t>"</a:t>
            </a:r>
            <a:r>
              <a:rPr lang="it-IT" sz="2200" dirty="0">
                <a:latin typeface="Consolas"/>
              </a:rPr>
              <a:t>) </a:t>
            </a:r>
            <a:endParaRPr lang="it-IT" sz="2200" dirty="0" smtClean="0">
              <a:latin typeface="Consolas"/>
            </a:endParaRPr>
          </a:p>
          <a:p>
            <a:r>
              <a:rPr lang="it-IT" sz="2200" dirty="0">
                <a:latin typeface="Consolas"/>
              </a:rPr>
              <a:t/>
            </a:r>
            <a:br>
              <a:rPr lang="it-IT" sz="2200" dirty="0">
                <a:latin typeface="Consolas"/>
              </a:rPr>
            </a:br>
            <a:r>
              <a:rPr lang="it-IT" sz="2200" dirty="0">
                <a:latin typeface="Consolas"/>
              </a:rPr>
              <a:t>    </a:t>
            </a:r>
            <a:r>
              <a:rPr lang="it-IT" sz="2200" dirty="0" err="1">
                <a:latin typeface="Consolas"/>
              </a:rPr>
              <a:t>DataSource</a:t>
            </a:r>
            <a:r>
              <a:rPr lang="it-IT" sz="2200" dirty="0">
                <a:latin typeface="Consolas"/>
              </a:rPr>
              <a:t> </a:t>
            </a:r>
            <a:r>
              <a:rPr lang="it-IT" sz="2200" dirty="0" err="1" smtClean="0">
                <a:latin typeface="Consolas"/>
              </a:rPr>
              <a:t>dataSource</a:t>
            </a:r>
            <a:endParaRPr lang="it-IT" sz="2200" dirty="0" smtClean="0">
              <a:latin typeface="Consolas"/>
            </a:endParaRPr>
          </a:p>
          <a:p>
            <a:r>
              <a:rPr lang="it-IT" sz="2200" dirty="0">
                <a:latin typeface="Consolas"/>
              </a:rPr>
              <a:t>	</a:t>
            </a:r>
            <a:r>
              <a:rPr lang="it-IT" sz="2200" dirty="0" smtClean="0">
                <a:latin typeface="Consolas"/>
              </a:rPr>
              <a:t>(@</a:t>
            </a:r>
            <a:r>
              <a:rPr lang="it-IT" sz="2200" dirty="0">
                <a:latin typeface="Consolas"/>
              </a:rPr>
              <a:t>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smtClean="0">
                <a:latin typeface="Consolas"/>
              </a:rPr>
              <a:t>	</a:t>
            </a:r>
            <a:r>
              <a:rPr lang="it-IT" sz="2200" dirty="0" err="1" smtClean="0">
                <a:latin typeface="Consolas"/>
              </a:rPr>
              <a:t>jdbcUrl</a:t>
            </a:r>
            <a:r>
              <a:rPr lang="it-IT" sz="2200" dirty="0">
                <a:latin typeface="Consolas"/>
              </a:rPr>
              <a:t>) { </a:t>
            </a:r>
            <a:br>
              <a:rPr lang="it-IT" sz="2200" dirty="0">
                <a:latin typeface="Consolas"/>
              </a:rPr>
            </a:br>
            <a:r>
              <a:rPr lang="it-IT" sz="2200" dirty="0">
                <a:latin typeface="Consolas"/>
              </a:rPr>
              <a:t>    </a:t>
            </a:r>
            <a:br>
              <a:rPr lang="it-IT" sz="2200" dirty="0">
                <a:latin typeface="Consolas"/>
              </a:rPr>
            </a:br>
            <a:r>
              <a:rPr lang="it-IT" sz="2200" dirty="0">
                <a:latin typeface="Consolas"/>
              </a:rPr>
              <a:t>    </a:t>
            </a:r>
            <a:r>
              <a:rPr lang="it-IT" sz="2200" dirty="0" err="1">
                <a:solidFill>
                  <a:srgbClr val="0000FF"/>
                </a:solidFill>
                <a:latin typeface="Consolas"/>
              </a:rPr>
              <a:t>try</a:t>
            </a: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SimpleDriverDataSource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com.mysql.jdbc.Driver.</a:t>
            </a:r>
            <a:r>
              <a:rPr lang="it-IT" sz="2200" dirty="0" err="1">
                <a:solidFill>
                  <a:srgbClr val="0000FF"/>
                </a:solidFill>
                <a:latin typeface="Consolas"/>
              </a:rPr>
              <a:t>class</a:t>
            </a:r>
            <a:r>
              <a:rPr lang="it-IT" sz="2200" dirty="0" err="1">
                <a:latin typeface="Consolas"/>
              </a:rPr>
              <a:t>.newInstance</a:t>
            </a:r>
            <a:r>
              <a:rPr lang="it-IT" sz="2200" dirty="0">
                <a:latin typeface="Consolas"/>
              </a:rPr>
              <a:t>() ,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a:solidFill>
                  <a:srgbClr val="0000FF"/>
                </a:solidFill>
                <a:latin typeface="Consolas"/>
              </a:rPr>
              <a:t>catch</a:t>
            </a:r>
            <a:r>
              <a:rPr lang="it-IT" sz="2200" dirty="0">
                <a:latin typeface="Consolas"/>
              </a:rPr>
              <a:t> (</a:t>
            </a:r>
            <a:r>
              <a:rPr lang="it-IT" sz="2200" dirty="0" err="1">
                <a:latin typeface="Consolas"/>
              </a:rPr>
              <a:t>Exception</a:t>
            </a:r>
            <a:r>
              <a:rPr lang="it-IT" sz="2200" dirty="0">
                <a:latin typeface="Consolas"/>
              </a:rPr>
              <a:t> e) { </a:t>
            </a:r>
            <a:br>
              <a:rPr lang="it-IT" sz="2200" dirty="0">
                <a:latin typeface="Consolas"/>
              </a:rPr>
            </a:br>
            <a:r>
              <a:rPr lang="it-IT" sz="2200" dirty="0">
                <a:latin typeface="Consolas"/>
              </a:rPr>
              <a:t>            </a:t>
            </a:r>
            <a:r>
              <a:rPr lang="it-IT" sz="2200" dirty="0" err="1">
                <a:solidFill>
                  <a:srgbClr val="0000FF"/>
                </a:solidFill>
                <a:latin typeface="Consolas"/>
              </a:rPr>
              <a:t>throw</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RuntimeException</a:t>
            </a:r>
            <a:r>
              <a:rPr lang="it-IT" sz="2200" dirty="0">
                <a:latin typeface="Consolas"/>
              </a:rPr>
              <a:t>(e) ;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br>
              <a:rPr lang="it-IT" sz="2200" dirty="0">
                <a:latin typeface="Consolas"/>
              </a:rPr>
            </a:br>
            <a:r>
              <a:rPr lang="it-IT" sz="2200" dirty="0">
                <a:latin typeface="Consolas"/>
              </a:rPr>
              <a:t>    @Bean </a:t>
            </a:r>
            <a:br>
              <a:rPr lang="it-IT" sz="2200" dirty="0">
                <a:latin typeface="Consolas"/>
              </a:rPr>
            </a:br>
            <a:r>
              <a:rPr lang="it-IT" sz="2200" dirty="0">
                <a:latin typeface="Consolas"/>
              </a:rPr>
              <a:t>    </a:t>
            </a:r>
            <a:r>
              <a:rPr lang="it-IT" sz="2200" dirty="0" err="1">
                <a:latin typeface="Consolas"/>
              </a:rPr>
              <a:t>CommandLineRunner</a:t>
            </a:r>
            <a:r>
              <a:rPr lang="it-IT" sz="2200" dirty="0">
                <a:latin typeface="Consolas"/>
              </a:rPr>
              <a:t> </a:t>
            </a:r>
            <a:r>
              <a:rPr lang="it-IT" sz="2200" dirty="0" err="1">
                <a:latin typeface="Consolas"/>
              </a:rPr>
              <a:t>checkDatasource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DataSourceProperties</a:t>
            </a:r>
            <a:r>
              <a:rPr lang="it-IT" sz="2200" dirty="0">
                <a:latin typeface="Consolas"/>
              </a:rPr>
              <a:t> </a:t>
            </a:r>
            <a:r>
              <a:rPr lang="it-IT" sz="2200" dirty="0" err="1">
                <a:latin typeface="Consolas"/>
              </a:rPr>
              <a:t>dataSourceProps</a:t>
            </a:r>
            <a:r>
              <a:rPr lang="it-IT" sz="2200" dirty="0">
                <a:latin typeface="Consolas"/>
              </a:rPr>
              <a:t>, </a:t>
            </a:r>
            <a:br>
              <a:rPr lang="it-IT" sz="2200" dirty="0">
                <a:latin typeface="Consolas"/>
              </a:rPr>
            </a:br>
            <a:r>
              <a:rPr lang="it-IT" sz="2200" dirty="0">
                <a:latin typeface="Consolas"/>
              </a:rPr>
              <a:t>            @Value(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err="1">
                <a:latin typeface="Consolas"/>
              </a:rPr>
              <a:t>args</a:t>
            </a:r>
            <a:r>
              <a:rPr lang="it-IT" sz="2200" dirty="0">
                <a:latin typeface="Consolas"/>
              </a:rPr>
              <a:t> -&gt; </a:t>
            </a:r>
            <a:endParaRPr lang="it-IT" sz="2200" dirty="0" smtClean="0">
              <a:latin typeface="Consolas"/>
            </a:endParaRPr>
          </a:p>
          <a:p>
            <a:r>
              <a:rPr lang="it-IT" sz="2200" dirty="0">
                <a:latin typeface="Consolas"/>
              </a:rPr>
              <a:t>	</a:t>
            </a:r>
            <a:r>
              <a:rPr lang="it-IT" sz="2200" dirty="0" smtClean="0">
                <a:latin typeface="Consolas"/>
              </a:rPr>
              <a:t>	</a:t>
            </a:r>
            <a:r>
              <a:rPr lang="it-IT" sz="2200" dirty="0" err="1" smtClean="0">
                <a:latin typeface="Consolas"/>
              </a:rPr>
              <a:t>System.</a:t>
            </a:r>
            <a:r>
              <a:rPr lang="it-IT" sz="2200" dirty="0" err="1" smtClean="0">
                <a:solidFill>
                  <a:srgbClr val="0000FF"/>
                </a:solidFill>
                <a:latin typeface="Consolas"/>
              </a:rPr>
              <a:t>out</a:t>
            </a:r>
            <a:r>
              <a:rPr lang="it-IT" sz="2200" dirty="0" err="1" smtClean="0">
                <a:latin typeface="Consolas"/>
              </a:rPr>
              <a:t>.println</a:t>
            </a:r>
            <a:r>
              <a:rPr lang="it-IT" sz="2200" dirty="0">
                <a:latin typeface="Consolas"/>
              </a:rPr>
              <a:t>(</a:t>
            </a:r>
            <a:r>
              <a:rPr lang="it-IT" sz="2200" dirty="0">
                <a:solidFill>
                  <a:srgbClr val="800000"/>
                </a:solidFill>
                <a:latin typeface="Consolas"/>
              </a:rPr>
              <a:t>"\n\n </a:t>
            </a:r>
            <a:r>
              <a:rPr lang="it-IT" sz="2200" dirty="0" err="1">
                <a:solidFill>
                  <a:srgbClr val="800000"/>
                </a:solidFill>
                <a:latin typeface="Consolas"/>
              </a:rPr>
              <a:t>cloud.services.mySqlBackingServices.connection.jdbcurl</a:t>
            </a:r>
            <a:r>
              <a:rPr lang="it-IT" sz="2200" dirty="0">
                <a:solidFill>
                  <a:srgbClr val="800000"/>
                </a:solidFill>
                <a:latin typeface="Consolas"/>
              </a:rPr>
              <a:t> JDBC URL="</a:t>
            </a:r>
            <a:r>
              <a:rPr lang="it-IT" sz="2200" dirty="0">
                <a:latin typeface="Consolas"/>
              </a:rPr>
              <a:t> </a:t>
            </a:r>
            <a:endParaRPr lang="it-IT" sz="2200" dirty="0" smtClean="0">
              <a:latin typeface="Consolas"/>
            </a:endParaRPr>
          </a:p>
          <a:p>
            <a:r>
              <a:rPr lang="it-IT" sz="2200" dirty="0">
                <a:latin typeface="Consolas"/>
              </a:rPr>
              <a:t>	</a:t>
            </a:r>
            <a:r>
              <a:rPr lang="it-IT" sz="2200" dirty="0" smtClean="0">
                <a:latin typeface="Consolas"/>
              </a:rPr>
              <a:t>	+ </a:t>
            </a:r>
            <a:r>
              <a:rPr lang="it-IT" sz="2200" dirty="0" err="1">
                <a:latin typeface="Consolas"/>
              </a:rPr>
              <a:t>jdbcUrl</a:t>
            </a:r>
            <a:r>
              <a:rPr lang="it-IT" sz="2200" dirty="0">
                <a:latin typeface="Consolas"/>
              </a:rPr>
              <a:t> </a:t>
            </a:r>
            <a:r>
              <a:rPr lang="it-IT" sz="2200" dirty="0" smtClean="0">
                <a:latin typeface="Consolas"/>
              </a:rPr>
              <a:t>+</a:t>
            </a:r>
            <a:r>
              <a:rPr lang="it-IT" sz="2200" dirty="0" smtClean="0">
                <a:solidFill>
                  <a:srgbClr val="800000"/>
                </a:solidFill>
                <a:latin typeface="Consolas"/>
              </a:rPr>
              <a:t>	" </a:t>
            </a:r>
            <a:r>
              <a:rPr lang="it-IT" sz="2200" dirty="0">
                <a:solidFill>
                  <a:srgbClr val="800000"/>
                </a:solidFill>
                <a:latin typeface="Consolas"/>
              </a:rPr>
              <a:t>\n\n the DATASOURCE URL="</a:t>
            </a:r>
            <a:r>
              <a:rPr lang="it-IT" sz="2200" dirty="0">
                <a:latin typeface="Consolas"/>
              </a:rPr>
              <a:t> + </a:t>
            </a:r>
            <a:r>
              <a:rPr lang="it-IT" sz="2200" dirty="0" err="1">
                <a:latin typeface="Consolas"/>
              </a:rPr>
              <a:t>dataSourceProps.getUrl</a:t>
            </a:r>
            <a:r>
              <a:rPr lang="it-IT" sz="2200" dirty="0">
                <a:latin typeface="Consolas"/>
              </a:rPr>
              <a:t>() + </a:t>
            </a:r>
            <a:r>
              <a:rPr lang="it-IT" sz="2200" dirty="0">
                <a:solidFill>
                  <a:srgbClr val="800000"/>
                </a:solidFill>
                <a:latin typeface="Consolas"/>
              </a:rPr>
              <a:t>".\n\n"</a:t>
            </a:r>
            <a:r>
              <a:rPr lang="it-IT" sz="2200" dirty="0">
                <a:latin typeface="Consolas"/>
              </a:rPr>
              <a:t>);   </a:t>
            </a:r>
            <a:r>
              <a:rPr lang="it-IT" sz="2200" dirty="0" smtClean="0">
                <a:latin typeface="Consolas"/>
              </a:rPr>
              <a:t>}}</a:t>
            </a:r>
            <a:endParaRPr lang="it-IT" sz="22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4076484" cy="41764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101608"/>
            <a:ext cx="15345194"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6584488" y="5417840"/>
            <a:ext cx="7722434" cy="10668000"/>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678751"/>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smtClean="0">
                <a:latin typeface="Consolas"/>
              </a:rPr>
              <a:t> </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3753528" cy="10341293"/>
          </a:xfrm>
          <a:prstGeom prst="rect">
            <a:avLst/>
          </a:prstGeom>
          <a:noFill/>
        </p:spPr>
        <p:txBody>
          <a:bodyPr wrap="square" rtlCol="0">
            <a:spAutoFit/>
          </a:bodyPr>
          <a:lstStyle/>
          <a:p>
            <a:r>
              <a:rPr lang="it-IT" sz="1800" dirty="0">
                <a:solidFill>
                  <a:srgbClr val="0000FF"/>
                </a:solidFill>
                <a:latin typeface="Consolas"/>
              </a:rPr>
              <a:t>&lt;</a:t>
            </a:r>
            <a:r>
              <a:rPr lang="it-IT" sz="1800" dirty="0" err="1">
                <a:solidFill>
                  <a:srgbClr val="800000"/>
                </a:solidFill>
                <a:latin typeface="Consolas"/>
              </a:rPr>
              <a:t>plugin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err="1">
                <a:latin typeface="Consolas"/>
              </a:rPr>
              <a:t>org.cloudfoundry</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err="1">
                <a:latin typeface="Consolas"/>
              </a:rPr>
              <a:t>cf-maven-plugin</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1.1.2</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 </a:t>
            </a:r>
            <a:endParaRPr lang="it-IT" sz="1800" dirty="0" smtClean="0">
              <a:latin typeface="Consolas"/>
            </a:endParaRPr>
          </a:p>
          <a:p>
            <a:r>
              <a:rPr lang="it-IT" sz="1800" dirty="0">
                <a:latin typeface="Consolas"/>
              </a:rPr>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endParaRPr lang="it-IT" sz="1800" dirty="0" smtClean="0">
              <a:latin typeface="Consolas"/>
            </a:endParaRPr>
          </a:p>
          <a:p>
            <a:endParaRPr lang="it-IT" sz="1800" dirty="0" smtClean="0">
              <a:latin typeface="Consolas"/>
            </a:endParaRPr>
          </a:p>
          <a:p>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http://api.run.pivotal.io</a:t>
            </a:r>
            <a:r>
              <a:rPr lang="it-IT" sz="1800" dirty="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err="1">
                <a:latin typeface="Consolas"/>
              </a:rPr>
              <a:t>mycloudfoundry-org</a:t>
            </a:r>
            <a:r>
              <a:rPr lang="it-IT" sz="1800" dirty="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err="1">
                <a:latin typeface="Consolas"/>
              </a:rPr>
              <a:t>development</a:t>
            </a:r>
            <a:r>
              <a:rPr lang="it-IT" sz="1800" dirty="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appname</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a:t>
            </a:r>
            <a:r>
              <a:rPr lang="it-IT" sz="1800" dirty="0" smtClean="0">
                <a:solidFill>
                  <a:srgbClr val="0000FF"/>
                </a:solidFill>
                <a:latin typeface="Consolas"/>
              </a:rPr>
              <a:t>&lt;/</a:t>
            </a:r>
            <a:r>
              <a:rPr lang="it-IT" sz="1800" dirty="0" err="1">
                <a:solidFill>
                  <a:srgbClr val="800000"/>
                </a:solidFill>
                <a:latin typeface="Consolas"/>
              </a:rPr>
              <a:t>appname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url</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-batteryService.cfapps.io</a:t>
            </a:r>
            <a:r>
              <a:rPr lang="it-IT" sz="1800" dirty="0">
                <a:solidFill>
                  <a:srgbClr val="0000FF"/>
                </a:solidFill>
                <a:latin typeface="Consolas"/>
              </a:rPr>
              <a:t>&lt;/</a:t>
            </a:r>
            <a:r>
              <a:rPr lang="it-IT" sz="1800" dirty="0" err="1">
                <a:solidFill>
                  <a:srgbClr val="800000"/>
                </a:solidFill>
                <a:latin typeface="Consolas"/>
              </a:rPr>
              <a:t>url</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1024</a:t>
            </a:r>
            <a:r>
              <a:rPr lang="it-IT" sz="1800" dirty="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1</a:t>
            </a:r>
            <a:r>
              <a:rPr lang="it-IT" sz="1800" dirty="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smtClean="0">
                <a:solidFill>
                  <a:srgbClr val="800000"/>
                </a:solidFill>
                <a:latin typeface="Consolas"/>
              </a:rPr>
              <a:t>ENV-VAR-NAME</a:t>
            </a:r>
            <a:r>
              <a:rPr lang="it-IT" sz="1800" dirty="0" smtClean="0">
                <a:solidFill>
                  <a:srgbClr val="0000FF"/>
                </a:solidFill>
                <a:latin typeface="Consolas"/>
              </a:rPr>
              <a:t>&gt;</a:t>
            </a:r>
            <a:r>
              <a:rPr lang="it-IT" sz="1800" dirty="0" smtClean="0">
                <a:latin typeface="Consolas"/>
              </a:rPr>
              <a:t>SPRING_PROFILES_ACTIVE</a:t>
            </a:r>
            <a:r>
              <a:rPr lang="it-IT" sz="1800" dirty="0" smtClean="0">
                <a:solidFill>
                  <a:srgbClr val="0000FF"/>
                </a:solidFill>
                <a:latin typeface="Consolas"/>
              </a:rPr>
              <a:t>&lt;/</a:t>
            </a:r>
            <a:r>
              <a:rPr lang="it-IT" sz="1800" dirty="0">
                <a:solidFill>
                  <a:srgbClr val="800000"/>
                </a:solidFill>
                <a:latin typeface="Consolas"/>
              </a:rPr>
              <a:t>ENV-VAR-NAME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smtClean="0">
                <a:solidFill>
                  <a:srgbClr val="0000FF"/>
                </a:solidFill>
                <a:latin typeface="Consolas"/>
              </a:rPr>
              <a:t>&gt;</a:t>
            </a:r>
          </a:p>
          <a:p>
            <a:pPr lvl="1"/>
            <a:r>
              <a:rPr lang="it-IT" sz="1800" dirty="0">
                <a:solidFill>
                  <a:srgbClr val="0000FF"/>
                </a:solidFill>
                <a:latin typeface="Consolas"/>
              </a:rPr>
              <a:t>	</a:t>
            </a:r>
            <a:r>
              <a:rPr lang="it-IT" sz="1800" dirty="0" smtClean="0">
                <a:solidFill>
                  <a:srgbClr val="0000FF"/>
                </a:solidFill>
                <a:latin typeface="Consolas"/>
              </a:rPr>
              <a:t>	</a:t>
            </a:r>
            <a:r>
              <a:rPr lang="it-IT" sz="1800" dirty="0">
                <a:solidFill>
                  <a:srgbClr val="0000FF"/>
                </a:solidFill>
                <a:latin typeface="Consolas"/>
              </a:rPr>
              <a:t>	</a:t>
            </a:r>
            <a:r>
              <a:rPr lang="it-IT" sz="1800" dirty="0" smtClean="0">
                <a:solidFill>
                  <a:srgbClr val="0000FF"/>
                </a:solidFill>
                <a:latin typeface="Consolas"/>
              </a:rPr>
              <a:t>&lt;</a:t>
            </a:r>
            <a:r>
              <a:rPr lang="it-IT" sz="1800" dirty="0" err="1" smtClean="0">
                <a:solidFill>
                  <a:srgbClr val="800000"/>
                </a:solidFill>
                <a:latin typeface="Consolas"/>
              </a:rPr>
              <a:t>name</a:t>
            </a:r>
            <a:r>
              <a:rPr lang="it-IT" sz="1800" dirty="0" smtClean="0">
                <a:solidFill>
                  <a:srgbClr val="0000FF"/>
                </a:solidFill>
                <a:latin typeface="Consolas"/>
              </a:rPr>
              <a:t>&gt;</a:t>
            </a:r>
            <a:r>
              <a:rPr lang="it-IT" sz="1800" dirty="0" err="1" smtClean="0">
                <a:latin typeface="Consolas"/>
              </a:rPr>
              <a:t>mySqlBackingServices</a:t>
            </a:r>
            <a:r>
              <a:rPr lang="it-IT" sz="1800" dirty="0" smtClean="0">
                <a:solidFill>
                  <a:srgbClr val="0000FF"/>
                </a:solidFill>
                <a:latin typeface="Consolas"/>
              </a:rPr>
              <a:t>&lt;/</a:t>
            </a:r>
            <a:r>
              <a:rPr lang="it-IT" sz="1800" dirty="0" err="1">
                <a:solidFill>
                  <a:srgbClr val="800000"/>
                </a:solidFill>
                <a:latin typeface="Consolas"/>
              </a:rPr>
              <a:t>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solidFill>
                  <a:srgbClr val="0000FF"/>
                </a:solidFill>
                <a:latin typeface="Consolas"/>
              </a:rPr>
              <a:t>&lt;/</a:t>
            </a:r>
            <a:r>
              <a:rPr lang="it-IT" sz="1800" dirty="0" err="1">
                <a:solidFill>
                  <a:srgbClr val="800000"/>
                </a:solidFill>
                <a:latin typeface="Consolas"/>
              </a:rPr>
              <a:t>plugin</a:t>
            </a:r>
            <a:r>
              <a:rPr lang="it-IT" sz="1800" dirty="0" smtClean="0">
                <a:solidFill>
                  <a:srgbClr val="0000FF"/>
                </a:solidFill>
                <a:latin typeface="Consolas"/>
              </a:rPr>
              <a:t>&gt;</a:t>
            </a:r>
          </a:p>
          <a:p>
            <a:pPr lvl="1"/>
            <a:endParaRPr lang="it-IT" sz="1800" dirty="0">
              <a:solidFill>
                <a:srgbClr val="0000FF"/>
              </a:solidFill>
              <a:latin typeface="Consolas"/>
            </a:endParaRPr>
          </a:p>
          <a:p>
            <a:endParaRPr lang="it-IT" sz="1800" dirty="0" smtClean="0"/>
          </a:p>
          <a:p>
            <a:r>
              <a:rPr lang="it-IT" sz="1800" b="1" dirty="0" smtClean="0">
                <a:latin typeface="+mj-lt"/>
              </a:rPr>
              <a:t>Security configuration in the  </a:t>
            </a:r>
            <a:r>
              <a:rPr lang="it-IT" sz="1800" b="1" dirty="0" err="1" smtClean="0">
                <a:latin typeface="+mj-lt"/>
              </a:rPr>
              <a:t>Maven</a:t>
            </a:r>
            <a:r>
              <a:rPr lang="it-IT" sz="1800" b="1" dirty="0" smtClean="0">
                <a:latin typeface="+mj-lt"/>
              </a:rPr>
              <a:t> </a:t>
            </a:r>
            <a:r>
              <a:rPr lang="it-IT" sz="1800" b="1" dirty="0" err="1" smtClean="0">
                <a:latin typeface="+mj-lt"/>
              </a:rPr>
              <a:t>settings</a:t>
            </a:r>
            <a:r>
              <a:rPr lang="it-IT" sz="1800" b="1" dirty="0" smtClean="0">
                <a:latin typeface="+mj-lt"/>
              </a:rPr>
              <a:t> </a:t>
            </a:r>
            <a:r>
              <a:rPr lang="it-IT" sz="1800" b="1" dirty="0">
                <a:latin typeface="+mj-lt"/>
              </a:rPr>
              <a:t>file ( ~/.m2/settings.xml)</a:t>
            </a:r>
          </a:p>
          <a:p>
            <a:r>
              <a:rPr lang="it-IT" sz="1800" dirty="0"/>
              <a:t/>
            </a:r>
            <a:br>
              <a:rPr lang="it-IT" sz="1800" dirty="0"/>
            </a:b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l.bennardis@email.it</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password</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server</a:t>
            </a:r>
            <a:r>
              <a:rPr lang="it-IT" sz="1800" dirty="0" smtClean="0">
                <a:solidFill>
                  <a:srgbClr val="0000FF"/>
                </a:solidFill>
                <a:latin typeface="Consolas"/>
              </a:rPr>
              <a:t>&gt;</a:t>
            </a:r>
          </a:p>
          <a:p>
            <a:endParaRPr lang="it-IT" sz="1800" dirty="0" smtClean="0">
              <a:latin typeface="Consolas"/>
            </a:endParaRPr>
          </a:p>
          <a:p>
            <a:endParaRPr lang="it-IT" sz="1800" dirty="0">
              <a:latin typeface="Consolas"/>
            </a:endParaRPr>
          </a:p>
          <a:p>
            <a:r>
              <a:rPr lang="it-IT" sz="1800" b="1" dirty="0">
                <a:latin typeface="Arial" pitchFamily="34" charset="0"/>
                <a:cs typeface="Arial" pitchFamily="34" charset="0"/>
              </a:rPr>
              <a:t>$ </a:t>
            </a:r>
            <a:r>
              <a:rPr lang="it-IT" sz="1800" b="1" dirty="0" err="1">
                <a:latin typeface="Arial" pitchFamily="34" charset="0"/>
                <a:cs typeface="Arial" pitchFamily="34" charset="0"/>
              </a:rPr>
              <a:t>mvn</a:t>
            </a:r>
            <a:r>
              <a:rPr lang="it-IT" sz="1800" b="1" dirty="0">
                <a:latin typeface="Arial" pitchFamily="34" charset="0"/>
                <a:cs typeface="Arial" pitchFamily="34" charset="0"/>
              </a:rPr>
              <a:t> </a:t>
            </a:r>
            <a:r>
              <a:rPr lang="it-IT" sz="1800" b="1" dirty="0" err="1">
                <a:latin typeface="Arial" pitchFamily="34" charset="0"/>
                <a:cs typeface="Arial" pitchFamily="34" charset="0"/>
              </a:rPr>
              <a:t>clean</a:t>
            </a:r>
            <a:r>
              <a:rPr lang="it-IT" sz="1800" b="1" dirty="0">
                <a:latin typeface="Arial" pitchFamily="34" charset="0"/>
                <a:cs typeface="Arial" pitchFamily="34" charset="0"/>
              </a:rPr>
              <a:t> package </a:t>
            </a:r>
            <a:r>
              <a:rPr lang="it-IT" sz="1800" b="1" dirty="0" err="1">
                <a:latin typeface="Arial" pitchFamily="34" charset="0"/>
                <a:cs typeface="Arial" pitchFamily="34" charset="0"/>
              </a:rPr>
              <a:t>cf:push</a:t>
            </a:r>
            <a:endParaRPr lang="it-IT" sz="18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30761" y="1984534"/>
            <a:ext cx="5256584" cy="7459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34916" y="3257600"/>
            <a:ext cx="5436604" cy="3729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623892"/>
            <a:ext cx="5436604"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910561"/>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526703" y="9634686"/>
            <a:ext cx="5760641" cy="136815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Rettangolo 18"/>
          <p:cNvSpPr/>
          <p:nvPr/>
        </p:nvSpPr>
        <p:spPr bwMode="auto">
          <a:xfrm>
            <a:off x="526704" y="11469304"/>
            <a:ext cx="3384376" cy="50405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4" grpId="0" animBg="1"/>
      <p:bldP spid="15" grpId="0" animBg="1"/>
      <p:bldP spid="17" grpId="0" animBg="1"/>
      <p:bldP spid="18" grpId="0" animBg="1"/>
      <p:bldP spid="19"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p>
          <a:p>
            <a:pPr lvl="2" eaLnBrk="1" hangingPunct="1"/>
            <a:r>
              <a:rPr lang="it-IT" sz="2400" dirty="0" smtClean="0"/>
              <a:t>An overhead in </a:t>
            </a:r>
            <a:r>
              <a:rPr lang="it-IT" sz="2400" dirty="0" err="1" smtClean="0"/>
              <a:t>sistems</a:t>
            </a:r>
            <a:r>
              <a:rPr lang="it-IT" sz="24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Apache Kafka </a:t>
            </a:r>
            <a:r>
              <a:rPr lang="it-IT" dirty="0" err="1"/>
              <a:t>message</a:t>
            </a:r>
            <a:r>
              <a:rPr lang="it-IT" dirty="0"/>
              <a:t> </a:t>
            </a:r>
            <a:r>
              <a:rPr lang="it-IT" dirty="0" smtClean="0"/>
              <a:t>broker</a:t>
            </a:r>
            <a:br>
              <a:rPr lang="it-IT" dirty="0" smtClean="0"/>
            </a:b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6649</TotalTime>
  <Pages>0</Pages>
  <Words>8553</Words>
  <Characters>0</Characters>
  <Application>Microsoft Office PowerPoint</Application>
  <PresentationFormat>Personalizzato</PresentationFormat>
  <Lines>0</Lines>
  <Paragraphs>1424</Paragraphs>
  <Slides>134</Slides>
  <Notes>15</Notes>
  <HiddenSlides>0</HiddenSlides>
  <MMClips>0</MMClips>
  <ScaleCrop>false</ScaleCrop>
  <HeadingPairs>
    <vt:vector size="4" baseType="variant">
      <vt:variant>
        <vt:lpstr>Tema</vt:lpstr>
      </vt:variant>
      <vt:variant>
        <vt:i4>3</vt:i4>
      </vt:variant>
      <vt:variant>
        <vt:lpstr>Titoli diapositive</vt:lpstr>
      </vt:variant>
      <vt:variant>
        <vt:i4>134</vt:i4>
      </vt:variant>
    </vt:vector>
  </HeadingPairs>
  <TitlesOfParts>
    <vt:vector size="137"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PRODUCTION</vt:lpstr>
      <vt:lpstr>Presentazione standard di PowerPoint</vt:lpstr>
      <vt:lpstr>Microservices: data consistency issues </vt:lpstr>
      <vt:lpstr>Microservices: event driven approach </vt:lpstr>
      <vt:lpstr>Event driven architecture: base model</vt:lpstr>
      <vt:lpstr>Event driven architecture: Apache Kafka message broker </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992</cp:revision>
  <cp:lastPrinted>2016-09-29T13:44:10Z</cp:lastPrinted>
  <dcterms:modified xsi:type="dcterms:W3CDTF">2016-09-30T15:12:06Z</dcterms:modified>
</cp:coreProperties>
</file>